
<file path=[Content_Types].xml><?xml version="1.0" encoding="utf-8"?>
<Types xmlns="http://schemas.openxmlformats.org/package/2006/content-types"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8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47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76200" lvl="3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beration Serif"/>
              <a:buAutoNum type="arabicPeriod"/>
            </a:pP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Hi everyone!</a:t>
            </a:r>
            <a:endParaRPr sz="12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76200" lvl="3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beration Serif"/>
              <a:buAutoNum type="arabicPeriod"/>
            </a:pP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I’m Kai Richardson, a Maintainer for Goonstation, a flavor of Space Station 13.</a:t>
            </a:r>
            <a:endParaRPr sz="12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76200" lvl="3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beration Serif"/>
              <a:buAutoNum type="arabicPeriod"/>
            </a:pP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I guess, has anyone here actually heard of it?</a:t>
            </a:r>
            <a:endParaRPr sz="12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76200" lvl="3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mbria"/>
              <a:buAutoNum type="arabicPeriod"/>
            </a:pP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I’m presenting on Windows and Google Slides - </a:t>
            </a: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so let’s dive in.</a:t>
            </a: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.</a:t>
            </a:r>
            <a:endParaRPr sz="12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581dbd56cc_2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2581dbd56cc_2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76200" lvl="3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beration Serif"/>
              <a:buAutoNum type="arabicPeriod"/>
            </a:pP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However, the</a:t>
            </a:r>
            <a:r>
              <a:rPr b="1"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</a:t>
            </a: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extreme majority of our code, and </a:t>
            </a:r>
            <a:r>
              <a:rPr b="1"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just about everything we do</a:t>
            </a: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is open-source, so we generally brand ourselves</a:t>
            </a:r>
            <a:r>
              <a:rPr b="1"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</a:t>
            </a: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as such.</a:t>
            </a:r>
            <a:r>
              <a:rPr b="1"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</a:t>
            </a:r>
            <a:endParaRPr b="1" sz="12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76200" lvl="3" marL="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beration Serif"/>
              <a:buAutoNum type="arabicPeriod"/>
            </a:pP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For example, </a:t>
            </a:r>
            <a:r>
              <a:rPr b="1"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our website</a:t>
            </a: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, API and </a:t>
            </a:r>
            <a:r>
              <a:rPr b="1"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CI/CD</a:t>
            </a: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, and </a:t>
            </a:r>
            <a:r>
              <a:rPr b="1"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bots</a:t>
            </a: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- all open source.</a:t>
            </a:r>
            <a:endParaRPr sz="12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76200" lvl="3" marL="0" rtl="0" algn="l">
              <a:lnSpc>
                <a:spcPct val="115000"/>
              </a:lnSpc>
              <a:spcBef>
                <a:spcPts val="700"/>
              </a:spcBef>
              <a:spcAft>
                <a:spcPts val="700"/>
              </a:spcAft>
              <a:buClr>
                <a:schemeClr val="dk1"/>
              </a:buClr>
              <a:buSzPts val="1200"/>
              <a:buFont typeface="Liberation Serif"/>
              <a:buAutoNum type="arabicPeriod"/>
            </a:pP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So, what are the sorts of things we had to do to get where we are, transitioning to open source without a real prior contribution community?</a:t>
            </a:r>
            <a:endParaRPr sz="12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580187df2a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2580187df2a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As with any organization going under a big change, there’s major initial decisions you have to make. I’ll be going over the main things that are necessary for every project.</a:t>
            </a:r>
            <a:endParaRPr sz="12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lnSpc>
                <a:spcPct val="115000"/>
              </a:lnSpc>
              <a:spcBef>
                <a:spcPts val="700"/>
              </a:spcBef>
              <a:spcAft>
                <a:spcPts val="7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Also, for the rest of this talk, I’ll be this little </a:t>
            </a:r>
            <a:r>
              <a:rPr b="1"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P symbol</a:t>
            </a: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to indicate if a software or service is proprietary.</a:t>
            </a:r>
            <a:endParaRPr sz="12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580187df2a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2580187df2a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The first of these is what license you’re going to put the project under. </a:t>
            </a:r>
            <a:endParaRPr sz="12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This can range from something very permissive like </a:t>
            </a:r>
            <a:r>
              <a:rPr b="1"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MIT</a:t>
            </a: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, to something more restrictive but copyleft like </a:t>
            </a:r>
            <a:r>
              <a:rPr b="1"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AGPL</a:t>
            </a: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.</a:t>
            </a:r>
            <a:endParaRPr sz="12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For us, our licensing situation is slightly funny. Basically everything in the project is licensed under </a:t>
            </a:r>
            <a:r>
              <a:rPr b="1"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CC–BY-NC-SA</a:t>
            </a: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. Or, Creative Commons Attribution Non-Commercial Share-Alike. </a:t>
            </a:r>
            <a:endParaRPr sz="12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If you've worked with licenses before, this might sound a /bit funny/. </a:t>
            </a:r>
            <a:endParaRPr sz="12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lnSpc>
                <a:spcPct val="115000"/>
              </a:lnSpc>
              <a:spcBef>
                <a:spcPts val="700"/>
              </a:spcBef>
              <a:spcAft>
                <a:spcPts val="7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This family of licenses are mainly meant to license assets like sprites, </a:t>
            </a:r>
            <a:r>
              <a:rPr b="1"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not code</a:t>
            </a: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. We had the disadvantage of being around for 11 years before open-sourcing, so we </a:t>
            </a:r>
            <a:r>
              <a:rPr b="1"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inherited</a:t>
            </a: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this interesting license choice. 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581dbd56cc_2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2581dbd56cc_2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76200" lvl="3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beration Serif"/>
              <a:buAutoNum type="arabicPeriod"/>
            </a:pP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As for choosing a license for your own project - you might be in a similar inherited situation, or you might be in the much more ‘fun’ boat of having to choose. </a:t>
            </a:r>
            <a:endParaRPr sz="12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76200" lvl="3" marL="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beration Serif"/>
              <a:buAutoNum type="arabicPeriod"/>
            </a:pPr>
            <a:r>
              <a:rPr b="1"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This could be a whole talk by itself, </a:t>
            </a: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and I’m no copyright lawyer, but the basics of the choice is to consider how you want the community to operate. </a:t>
            </a:r>
            <a:endParaRPr sz="12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76200" lvl="3" marL="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beration Serif"/>
              <a:buAutoNum type="arabicPeriod"/>
            </a:pP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If you want all of the game (as well as eventual forks) to remain open-source, then maybe something like AGPL could be up your alley. </a:t>
            </a:r>
            <a:endParaRPr sz="12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76200" lvl="3" marL="0" rtl="0" algn="l">
              <a:lnSpc>
                <a:spcPct val="115000"/>
              </a:lnSpc>
              <a:spcBef>
                <a:spcPts val="700"/>
              </a:spcBef>
              <a:spcAft>
                <a:spcPts val="700"/>
              </a:spcAft>
              <a:buClr>
                <a:schemeClr val="dk1"/>
              </a:buClr>
              <a:buSzPts val="1200"/>
              <a:buFont typeface="Liberation Serif"/>
              <a:buAutoNum type="arabicPeriod"/>
            </a:pP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Or, if you want to be able to make secret content, you might need something more lax. It also depends on your method of actually distributing the game.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581dbd56cc_2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2581dbd56cc_2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76200" lvl="3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mbria"/>
              <a:buAutoNum type="arabicPeriod"/>
            </a:pP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For example, we run servers hosting our codebase. As we are a completely free game, we don't charge users to play.</a:t>
            </a:r>
            <a:endParaRPr sz="12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76200" lvl="3" marL="0" rtl="0" algn="l">
              <a:lnSpc>
                <a:spcPct val="115000"/>
              </a:lnSpc>
              <a:spcBef>
                <a:spcPts val="700"/>
              </a:spcBef>
              <a:spcAft>
                <a:spcPts val="700"/>
              </a:spcAft>
              <a:buClr>
                <a:schemeClr val="dk1"/>
              </a:buClr>
              <a:buSzPts val="1200"/>
              <a:buFont typeface="Cambria"/>
              <a:buAutoNum type="arabicPeriod"/>
            </a:pP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However, r</a:t>
            </a:r>
            <a:r>
              <a:rPr b="1"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unning all of our server infrastructure</a:t>
            </a: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and related back end </a:t>
            </a: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does cost money.</a:t>
            </a:r>
            <a:endParaRPr sz="12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580187df2a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2580187df2a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76200" lvl="3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mbria"/>
              <a:buAutoNum type="arabicPeriod"/>
            </a:pP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We pay this by </a:t>
            </a:r>
            <a:r>
              <a:rPr b="1"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soliciting donations</a:t>
            </a: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from generous community members to help pay for costs - however in the past it was out of pocket.</a:t>
            </a:r>
            <a:endParaRPr sz="12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76200" lvl="3" marL="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mbria"/>
              <a:buAutoNum type="arabicPeriod"/>
            </a:pP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We personally accept donations on </a:t>
            </a:r>
            <a:r>
              <a:rPr b="1"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platforms</a:t>
            </a: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such as</a:t>
            </a:r>
            <a:r>
              <a:rPr b="1"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Patreon</a:t>
            </a: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and</a:t>
            </a:r>
            <a:r>
              <a:rPr b="1"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GitHub</a:t>
            </a: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sponsors.</a:t>
            </a:r>
            <a:endParaRPr sz="12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76200" lvl="3" marL="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mbria"/>
              <a:buAutoNum type="arabicPeriod"/>
            </a:pP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There's also other great services like </a:t>
            </a:r>
            <a:r>
              <a:rPr b="1"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ko-fi</a:t>
            </a: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which don't have fees. That’s especially useful if you’re a small project where every cent pays the bills.</a:t>
            </a:r>
            <a:endParaRPr sz="12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76200" lvl="3" marL="0" rtl="0" algn="l">
              <a:lnSpc>
                <a:spcPct val="115000"/>
              </a:lnSpc>
              <a:spcBef>
                <a:spcPts val="700"/>
              </a:spcBef>
              <a:spcAft>
                <a:spcPts val="700"/>
              </a:spcAft>
              <a:buClr>
                <a:schemeClr val="dk1"/>
              </a:buClr>
              <a:buSzPts val="1200"/>
              <a:buFont typeface="Cambria"/>
              <a:buAutoNum type="arabicPeriod"/>
            </a:pP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But, all of these services are </a:t>
            </a:r>
            <a:r>
              <a:rPr b="1"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proprietary</a:t>
            </a: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- there’s some open-source solutions but you’ll eventually have to go through some payment provider.</a:t>
            </a:r>
            <a:endParaRPr sz="12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580187df2a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2580187df2a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76200" lvl="3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mbria"/>
              <a:buAutoNum type="arabicPeriod"/>
            </a:pP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You also want to think about </a:t>
            </a:r>
            <a:r>
              <a:rPr b="1"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where</a:t>
            </a: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you're going to be distributing the source for your game. </a:t>
            </a:r>
            <a:endParaRPr sz="12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76200" lvl="3" marL="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mbria"/>
              <a:buAutoNum type="arabicPeriod"/>
            </a:pP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Ideally, it'd be in a format that people are already </a:t>
            </a:r>
            <a:r>
              <a:rPr b="1"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familiar</a:t>
            </a: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with to lower the contribution barrier. </a:t>
            </a:r>
            <a:endParaRPr sz="12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76200" lvl="3" marL="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mbria"/>
              <a:buAutoNum type="arabicPeriod"/>
            </a:pPr>
            <a:r>
              <a:rPr b="1"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We personally</a:t>
            </a: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use GitHub as that is where the </a:t>
            </a:r>
            <a:r>
              <a:rPr b="1"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larger space station 13</a:t>
            </a: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community resides, </a:t>
            </a:r>
            <a:endParaRPr sz="12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76200" lvl="3" marL="0" rtl="0" algn="l">
              <a:lnSpc>
                <a:spcPct val="115000"/>
              </a:lnSpc>
              <a:spcBef>
                <a:spcPts val="700"/>
              </a:spcBef>
              <a:spcAft>
                <a:spcPts val="700"/>
              </a:spcAft>
              <a:buClr>
                <a:schemeClr val="dk1"/>
              </a:buClr>
              <a:buSzPts val="1200"/>
              <a:buFont typeface="Cambria"/>
              <a:buAutoNum type="arabicPeriod"/>
            </a:pPr>
            <a:r>
              <a:rPr b="1"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however</a:t>
            </a: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you could also replace this with a service like GitLab or host it yourself. 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580187df2a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2580187df2a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76200" lvl="3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mbria"/>
              <a:buAutoNum type="arabicPeriod"/>
            </a:pP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You’ll need to choose a platform for communication, so it’s important to be aware of the different types of community platforms.</a:t>
            </a:r>
            <a:endParaRPr b="1" sz="12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76200" lvl="3" marL="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mbria"/>
              <a:buAutoNum type="arabicPeriod"/>
            </a:pPr>
            <a:r>
              <a:rPr b="1"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For example,</a:t>
            </a: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one tailored towards chatting like IRC, or one for long discussions like a forum.</a:t>
            </a:r>
            <a:endParaRPr sz="12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76200" lvl="3" marL="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mbria"/>
              <a:buAutoNum type="arabicPeriod"/>
            </a:pP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In our case, right now we primarily use </a:t>
            </a:r>
            <a:r>
              <a:rPr b="1"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Discord</a:t>
            </a: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for communicating and planning and we have a forum set up for ideas and suggestions.  </a:t>
            </a:r>
            <a:endParaRPr sz="12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76200" lvl="3" marL="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mbria"/>
              <a:buAutoNum type="arabicPeriod"/>
            </a:pP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However, Discord is not open source, but you could replace it with a similar program like </a:t>
            </a:r>
            <a:r>
              <a:rPr b="1"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Revolt </a:t>
            </a: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or IRC.</a:t>
            </a:r>
            <a:endParaRPr sz="12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76200" lvl="3" marL="0" rtl="0" algn="l">
              <a:lnSpc>
                <a:spcPct val="115000"/>
              </a:lnSpc>
              <a:spcBef>
                <a:spcPts val="700"/>
              </a:spcBef>
              <a:spcAft>
                <a:spcPts val="700"/>
              </a:spcAft>
              <a:buClr>
                <a:schemeClr val="dk1"/>
              </a:buClr>
              <a:buSzPts val="1200"/>
              <a:buFont typeface="Cambria"/>
              <a:buAutoNum type="arabicPeriod"/>
            </a:pP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However, plenty of open-source communities purely communicate on their code platforms like </a:t>
            </a:r>
            <a:r>
              <a:rPr b="1"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GitHub </a:t>
            </a: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or elsewhere </a:t>
            </a:r>
            <a:r>
              <a:rPr b="1"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- </a:t>
            </a: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it’s really whatever you think is best for your community.</a:t>
            </a:r>
            <a:endParaRPr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2580187df2a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2580187df2a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So, when starting off with a new open-source project, you’ll need to consider:</a:t>
            </a:r>
            <a:endParaRPr sz="12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Licensing,</a:t>
            </a:r>
            <a:endParaRPr b="1" sz="12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Costs,</a:t>
            </a:r>
            <a:endParaRPr b="1" sz="12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Distribution</a:t>
            </a:r>
            <a:endParaRPr b="1" sz="12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and Communication</a:t>
            </a:r>
            <a:endParaRPr b="1" sz="12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before really building a community.</a:t>
            </a:r>
            <a:endParaRPr sz="1200"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580187df2a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2580187df2a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76200" lvl="3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mbria"/>
              <a:buAutoNum type="arabicPeriod"/>
            </a:pP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Now, </a:t>
            </a:r>
            <a:r>
              <a:rPr i="1"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after</a:t>
            </a: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going open source, the next thing we tackled was the experience of each contributor.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22ef2ca8c48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22ef2ca8c48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So, what is Goonstation?</a:t>
            </a:r>
            <a:endParaRPr sz="12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I would broadly describe ourselves as a </a:t>
            </a:r>
            <a:r>
              <a:rPr b="1"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game development community</a:t>
            </a: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supporting 4ish game servers, with around </a:t>
            </a:r>
            <a:r>
              <a:rPr b="1"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120 players</a:t>
            </a: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online on average.</a:t>
            </a:r>
            <a:endParaRPr sz="12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Our specific flavor of the game has been open-source for</a:t>
            </a:r>
            <a:r>
              <a:rPr b="1"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three years</a:t>
            </a: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.</a:t>
            </a:r>
            <a:endParaRPr sz="12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We have around </a:t>
            </a:r>
            <a:r>
              <a:rPr b="1"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59 thousand</a:t>
            </a: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commits, have over </a:t>
            </a:r>
            <a:r>
              <a:rPr b="1"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330 contributors</a:t>
            </a: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, and </a:t>
            </a: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merge around </a:t>
            </a:r>
            <a:r>
              <a:rPr b="1"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10-20 community</a:t>
            </a: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contributions per day.</a:t>
            </a:r>
            <a:endParaRPr sz="12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lnSpc>
                <a:spcPct val="115000"/>
              </a:lnSpc>
              <a:spcBef>
                <a:spcPts val="700"/>
              </a:spcBef>
              <a:spcAft>
                <a:spcPts val="7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There’s a few asterisks - which I’ll get to in a minute. That’s a picture of our codebase on the right.</a:t>
            </a:r>
            <a:endParaRPr sz="12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2580187df2a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2580187df2a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The most important thing we found is that the initial onboarding process for contributors is </a:t>
            </a:r>
            <a:r>
              <a:rPr b="1"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crucial</a:t>
            </a: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- </a:t>
            </a:r>
            <a:endParaRPr sz="12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if it gets to be too much at once, potential contributors can get discouraged from contributing. </a:t>
            </a:r>
            <a:endParaRPr sz="12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Having it </a:t>
            </a:r>
            <a:r>
              <a:rPr b="1"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streamlined and easy to follow</a:t>
            </a: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makes it easier for anyone, </a:t>
            </a:r>
            <a:endParaRPr sz="12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lnSpc>
                <a:spcPct val="115000"/>
              </a:lnSpc>
              <a:spcBef>
                <a:spcPts val="700"/>
              </a:spcBef>
              <a:spcAft>
                <a:spcPts val="7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even people who have </a:t>
            </a:r>
            <a:r>
              <a:rPr b="1"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never coded, </a:t>
            </a: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made a sprite, or worked on a game</a:t>
            </a:r>
            <a:r>
              <a:rPr b="1"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at all before.</a:t>
            </a:r>
            <a:endParaRPr b="1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2580187df2a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2580187df2a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76200" lvl="3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mbria"/>
              <a:buAutoNum type="arabicPeriod"/>
            </a:pP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One way we’ve tried to improve the first-time onboarding experience is having a </a:t>
            </a:r>
            <a:r>
              <a:rPr b="1"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singular </a:t>
            </a: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point of entry: our Development Guide.</a:t>
            </a:r>
            <a:endParaRPr sz="12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76200" lvl="3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mbria"/>
              <a:buAutoNum type="arabicPeriod"/>
            </a:pP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It covers the whole </a:t>
            </a:r>
            <a:r>
              <a:rPr b="1"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basic workflow, </a:t>
            </a: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from downloading git, to editing code and sprites, and then making a pull request. </a:t>
            </a:r>
            <a:endParaRPr sz="12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76200" lvl="3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mbria"/>
              <a:buAutoNum type="arabicPeriod"/>
            </a:pP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We aim to have both</a:t>
            </a:r>
            <a:r>
              <a:rPr b="1"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simple and</a:t>
            </a: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advanced topics covered. </a:t>
            </a:r>
            <a:endParaRPr sz="12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76200" lvl="3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mbria"/>
              <a:buAutoNum type="arabicPeriod"/>
            </a:pP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For example, we have </a:t>
            </a:r>
            <a:r>
              <a:rPr b="1"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in-depth guides</a:t>
            </a: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on how to use a debugger or fix merge conflicts. </a:t>
            </a:r>
            <a:endParaRPr sz="12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2581dbd56cc_2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2581dbd56cc_2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76200" lvl="3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mbria"/>
              <a:buAutoNum type="arabicPeriod"/>
            </a:pP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So, it’s a big long markdown document that goes through everything - as you can see.</a:t>
            </a:r>
            <a:endParaRPr sz="12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2580187df2a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2580187df2a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76200" lvl="3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mbria"/>
              <a:buAutoNum type="arabicPeriod"/>
            </a:pP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Another thing we’ve found to be important for the quality of our game is to have easily-referenceable </a:t>
            </a:r>
            <a:r>
              <a:rPr b="1"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guidelines</a:t>
            </a: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for each asset type.</a:t>
            </a:r>
            <a:endParaRPr sz="12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76200" lvl="3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mbria"/>
              <a:buAutoNum type="arabicPeriod"/>
            </a:pP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This means we have guidelines on </a:t>
            </a:r>
            <a:endParaRPr sz="12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76200" lvl="3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mbria"/>
              <a:buAutoNum type="arabicPeriod"/>
            </a:pPr>
            <a:r>
              <a:rPr b="1"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basic code formatting</a:t>
            </a: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, </a:t>
            </a:r>
            <a:endParaRPr sz="12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76200" lvl="3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mbria"/>
              <a:buAutoNum type="arabicPeriod"/>
            </a:pP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what</a:t>
            </a:r>
            <a:r>
              <a:rPr b="1"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sprites</a:t>
            </a: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should look like, </a:t>
            </a:r>
            <a:endParaRPr sz="12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76200" lvl="3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mbria"/>
              <a:buAutoNum type="arabicPeriod"/>
            </a:pP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the qualities of </a:t>
            </a:r>
            <a:r>
              <a:rPr b="1"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audio </a:t>
            </a: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we want, and </a:t>
            </a:r>
            <a:r>
              <a:rPr b="1"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more. </a:t>
            </a:r>
            <a:endParaRPr b="1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581dbd56cc_2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2581dbd56cc_2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76200" lvl="3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mbria"/>
              <a:buAutoNum type="arabicPeriod"/>
            </a:pP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For example, here are some of the graphics from our spriting guide. Most of the guides are just a lot of text, though.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23145ef251e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23145ef251e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76200" lvl="6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mbria"/>
              <a:buAutoNum type="arabicPeriod"/>
            </a:pP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We also have dedicated avenues for community mentorship and learning.</a:t>
            </a:r>
            <a:endParaRPr sz="12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76200" lvl="6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mbria"/>
              <a:buAutoNum type="arabicPeriod"/>
            </a:pP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For example, we have a series of channels named along the lines of</a:t>
            </a:r>
            <a:r>
              <a:rPr b="1"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Im Coder, </a:t>
            </a: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or </a:t>
            </a:r>
            <a:r>
              <a:rPr b="1"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Im Mapper</a:t>
            </a: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which are general chat channels where people can talk about what they’re working on and get help from those who are more experienced.</a:t>
            </a:r>
            <a:endParaRPr sz="12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76200" lvl="6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mbria"/>
              <a:buAutoNum type="arabicPeriod"/>
            </a:pP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People with absolutely zero experience have come in and been able to finish a small project thanks to people just </a:t>
            </a:r>
            <a:r>
              <a:rPr b="1"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answering every question</a:t>
            </a: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they had.</a:t>
            </a:r>
            <a:endParaRPr sz="12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76200" lvl="6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mbria"/>
              <a:buAutoNum type="arabicPeriod"/>
            </a:pP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By having a dedicated place for people navigating the convoluted codebase, or discussing strange bugs, you can build a </a:t>
            </a:r>
            <a:r>
              <a:rPr b="1"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robust community</a:t>
            </a: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</a:t>
            </a:r>
            <a:endParaRPr sz="12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76200" lvl="6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mbria"/>
              <a:buAutoNum type="arabicPeriod"/>
            </a:pP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that will be able to do anything from </a:t>
            </a:r>
            <a:r>
              <a:rPr b="1"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fix bugs together</a:t>
            </a: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to bounce ideas </a:t>
            </a:r>
            <a:r>
              <a:rPr b="1"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for a new gamemode</a:t>
            </a: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off each other.</a:t>
            </a:r>
            <a:endParaRPr sz="12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76200" lvl="6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mbria"/>
              <a:buAutoNum type="arabicPeriod"/>
            </a:pPr>
            <a:r>
              <a:t/>
            </a:r>
            <a:endParaRPr sz="12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2580187df2a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2580187df2a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76200" lvl="6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mbria"/>
              <a:buAutoNum type="arabicPeriod"/>
            </a:pP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Finally, we’ve tried to intentionally create areas where the bar to adding new things is a</a:t>
            </a:r>
            <a:r>
              <a:rPr b="1"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s low as possible.</a:t>
            </a: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</a:t>
            </a:r>
            <a:endParaRPr sz="12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76200" lvl="6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mbria"/>
              <a:buAutoNum type="arabicPeriod"/>
            </a:pP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Every few months (we tried to do monthly but it’s a lot of work) we hold a </a:t>
            </a:r>
            <a:r>
              <a:rPr b="1"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small contest</a:t>
            </a: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to contribute </a:t>
            </a:r>
            <a:r>
              <a:rPr b="1"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small</a:t>
            </a: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pieces of content. </a:t>
            </a:r>
            <a:endParaRPr sz="12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76200" lvl="6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mbria"/>
              <a:buAutoNum type="arabicPeriod"/>
            </a:pP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For example, a very small 3x5 room used in </a:t>
            </a:r>
            <a:r>
              <a:rPr b="1"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procedural generation</a:t>
            </a: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or the ingredients in a wacky soda from a vending machine. </a:t>
            </a:r>
            <a:endParaRPr sz="12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76200" lvl="6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mbria"/>
              <a:buAutoNum type="arabicPeriod"/>
            </a:pP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I believe these small contributions let non-traditional contributors </a:t>
            </a:r>
            <a:r>
              <a:rPr b="1"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make their mark</a:t>
            </a: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on the game, and demonstrate how easy it can be to contribute anything at all.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2580187df2a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2580187df2a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76200" lvl="3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mbria"/>
              <a:buAutoNum type="arabicPeriod"/>
            </a:pP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Eventually, players/contributors will </a:t>
            </a:r>
            <a:r>
              <a:rPr b="1"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disagree</a:t>
            </a: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with maintainer decisions. </a:t>
            </a:r>
            <a:endParaRPr sz="12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76200" lvl="3" marL="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mbria"/>
              <a:buAutoNum type="arabicPeriod"/>
            </a:pP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These often will be things like</a:t>
            </a:r>
            <a:r>
              <a:rPr b="1"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balance</a:t>
            </a: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changes, </a:t>
            </a:r>
            <a:r>
              <a:rPr b="1"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removal</a:t>
            </a: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of features, or simply </a:t>
            </a:r>
            <a:r>
              <a:rPr b="1"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not merging</a:t>
            </a: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something.</a:t>
            </a:r>
            <a:endParaRPr sz="12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76200" lvl="3" marL="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mbria"/>
              <a:buAutoNum type="arabicPeriod"/>
            </a:pP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This is fairly </a:t>
            </a:r>
            <a:r>
              <a:rPr b="1"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inevitable</a:t>
            </a: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, as not everyone agrees on everything! </a:t>
            </a:r>
            <a:endParaRPr sz="12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76200" lvl="3" marL="0" rtl="0" algn="l">
              <a:lnSpc>
                <a:spcPct val="115000"/>
              </a:lnSpc>
              <a:spcBef>
                <a:spcPts val="700"/>
              </a:spcBef>
              <a:spcAft>
                <a:spcPts val="700"/>
              </a:spcAft>
              <a:buClr>
                <a:schemeClr val="dk1"/>
              </a:buClr>
              <a:buSzPts val="1200"/>
              <a:buFont typeface="Cambria"/>
              <a:buAutoNum type="arabicPeriod"/>
            </a:pPr>
            <a:r>
              <a:rPr b="1"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However,</a:t>
            </a: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it's important to </a:t>
            </a: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handle these decisions</a:t>
            </a:r>
            <a:r>
              <a:rPr b="1"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</a:t>
            </a: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transparently.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2580187df2a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2580187df2a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76200" lvl="3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mbria"/>
              <a:buAutoNum type="arabicPeriod"/>
            </a:pP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For example, a popular way for development teams to get feedback from players has been through the use of </a:t>
            </a:r>
            <a:r>
              <a:rPr b="1"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frequent town halls</a:t>
            </a: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, operating as q&amp;a sessions. </a:t>
            </a:r>
            <a:endParaRPr sz="12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76200" lvl="3" marL="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mbria"/>
              <a:buAutoNum type="arabicPeriod"/>
            </a:pP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But, honestly, it</a:t>
            </a:r>
            <a:r>
              <a:rPr b="1"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hasn’t really worked </a:t>
            </a: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out for us. </a:t>
            </a:r>
            <a:endParaRPr sz="12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76200" lvl="3" marL="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mbria"/>
              <a:buAutoNum type="arabicPeriod"/>
            </a:pP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We’ve found that they put a</a:t>
            </a:r>
            <a:r>
              <a:rPr b="1"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lot of burden</a:t>
            </a: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on our volunteer team, as a handful of people need to spend potentially hours answering </a:t>
            </a:r>
            <a:r>
              <a:rPr b="1"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duplicate</a:t>
            </a: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questions. </a:t>
            </a:r>
            <a:endParaRPr sz="12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76200" lvl="3" marL="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mbria"/>
              <a:buAutoNum type="arabicPeriod"/>
            </a:pP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We’ve also tried an </a:t>
            </a:r>
            <a:r>
              <a:rPr b="1"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asynchronous</a:t>
            </a: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version where players could submit their questions ahead of time but that</a:t>
            </a:r>
            <a:r>
              <a:rPr b="1"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still took hours</a:t>
            </a: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to craft answers to each and every question.</a:t>
            </a:r>
            <a:endParaRPr sz="12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76200" lvl="3" marL="0" rtl="0" algn="l">
              <a:lnSpc>
                <a:spcPct val="115000"/>
              </a:lnSpc>
              <a:spcBef>
                <a:spcPts val="700"/>
              </a:spcBef>
              <a:spcAft>
                <a:spcPts val="700"/>
              </a:spcAft>
              <a:buClr>
                <a:schemeClr val="dk1"/>
              </a:buClr>
              <a:buSzPts val="1200"/>
              <a:buFont typeface="Cambria"/>
              <a:buAutoNum type="arabicPeriod"/>
            </a:pP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However, they’re definitely not the </a:t>
            </a:r>
            <a:r>
              <a:rPr b="1"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worst,</a:t>
            </a: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and can be a valuable tool depending on the size of the community.</a:t>
            </a:r>
            <a:endParaRPr sz="12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2580187df2a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2580187df2a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76200" lvl="3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mbria"/>
              <a:buAutoNum type="arabicPeriod"/>
            </a:pP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Another way to potentially head off players being disappointed about changes not making it in is to be clear about </a:t>
            </a:r>
            <a:r>
              <a:rPr b="1"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expectations</a:t>
            </a: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, how maintainers will communicate how they feel about projects. </a:t>
            </a:r>
            <a:endParaRPr sz="12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76200" lvl="3" marL="0" rtl="0" algn="l">
              <a:lnSpc>
                <a:spcPct val="115000"/>
              </a:lnSpc>
              <a:spcBef>
                <a:spcPts val="700"/>
              </a:spcBef>
              <a:spcAft>
                <a:spcPts val="700"/>
              </a:spcAft>
              <a:buClr>
                <a:schemeClr val="dk1"/>
              </a:buClr>
              <a:buSzPts val="1200"/>
              <a:buFont typeface="Cambria"/>
              <a:buAutoNum type="arabicPeriod"/>
            </a:pP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One way we've found to help with this is to give</a:t>
            </a:r>
            <a:r>
              <a:rPr b="1"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continuous feedback</a:t>
            </a: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on proposed features. 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580187df2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580187df2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Space Station 13 as a whole can be broadly described as a </a:t>
            </a:r>
            <a:r>
              <a:rPr b="1"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top-down</a:t>
            </a: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multiplayer round-based role playing game, set on a space station. </a:t>
            </a:r>
            <a:endParaRPr sz="12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The game originally started development in </a:t>
            </a:r>
            <a:r>
              <a:rPr b="1"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2003. </a:t>
            </a:r>
            <a:endParaRPr b="1" sz="12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However, not much really changed with the game until </a:t>
            </a:r>
            <a:r>
              <a:rPr b="1"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2009</a:t>
            </a: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, when the source was first made available,</a:t>
            </a:r>
            <a:endParaRPr sz="12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lnSpc>
                <a:spcPct val="115000"/>
              </a:lnSpc>
              <a:spcBef>
                <a:spcPts val="700"/>
              </a:spcBef>
              <a:spcAft>
                <a:spcPts val="7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mainly in the form of </a:t>
            </a:r>
            <a:r>
              <a:rPr b="1"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revision 4407</a:t>
            </a: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of our codebase.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2580187df2a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2580187df2a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76200" lvl="3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mbria"/>
              <a:buAutoNum type="arabicPeriod"/>
            </a:pP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We use Discord </a:t>
            </a:r>
            <a:r>
              <a:rPr b="1"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Forum</a:t>
            </a: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s for this, but this can be implemented using traditional forum software as well (we just wanted to consolidate). </a:t>
            </a:r>
            <a:endParaRPr sz="12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76200" lvl="3" marL="0" rtl="0" algn="l">
              <a:lnSpc>
                <a:spcPct val="115000"/>
              </a:lnSpc>
              <a:spcBef>
                <a:spcPts val="700"/>
              </a:spcBef>
              <a:spcAft>
                <a:spcPts val="700"/>
              </a:spcAft>
              <a:buClr>
                <a:schemeClr val="dk1"/>
              </a:buClr>
              <a:buSzPts val="1200"/>
              <a:buFont typeface="Cambria"/>
              <a:buAutoNum type="arabicPeriod"/>
            </a:pP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Essentially, we have a subforum…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23120797a7a_2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23120797a7a_2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76200" lvl="3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mbria"/>
              <a:buAutoNum type="arabicPeriod"/>
            </a:pP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Essentially, we have a subforum… where contributors can</a:t>
            </a:r>
            <a:r>
              <a:rPr b="1"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create</a:t>
            </a: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threads about their projects.</a:t>
            </a:r>
            <a:endParaRPr sz="12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76200" lvl="3" marL="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mbria"/>
              <a:buAutoNum type="arabicPeriod"/>
            </a:pP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[Image]</a:t>
            </a:r>
            <a:endParaRPr sz="12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76200" lvl="3" marL="0" rtl="0" algn="l">
              <a:lnSpc>
                <a:spcPct val="115000"/>
              </a:lnSpc>
              <a:spcBef>
                <a:spcPts val="700"/>
              </a:spcBef>
              <a:spcAft>
                <a:spcPts val="700"/>
              </a:spcAft>
              <a:buClr>
                <a:schemeClr val="dk1"/>
              </a:buClr>
              <a:buSzPts val="1200"/>
              <a:buFont typeface="Cambria"/>
              <a:buAutoNum type="arabicPeriod"/>
            </a:pP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This also acts as an </a:t>
            </a:r>
            <a:r>
              <a:rPr b="1"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official venue</a:t>
            </a: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for contributors to</a:t>
            </a:r>
            <a:r>
              <a:rPr b="1"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advertise</a:t>
            </a: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their projects and perhaps attract co-contributors. 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2580187df2a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2580187df2a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76200" lvl="3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mbria"/>
              <a:buAutoNum type="arabicPeriod"/>
            </a:pP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However, this idea took some work to become especially useful to us. </a:t>
            </a:r>
            <a:endParaRPr sz="12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76200" lvl="3" marL="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mbria"/>
              <a:buAutoNum type="arabicPeriod"/>
            </a:pPr>
            <a:r>
              <a:rPr b="1"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At first, </a:t>
            </a: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the venue was being used as a </a:t>
            </a:r>
            <a:r>
              <a:rPr b="1"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dumping ground </a:t>
            </a: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for ideas - which while they might be interesting, there was just nobody working on them, which wasn’t really the point of the space.</a:t>
            </a:r>
            <a:endParaRPr sz="12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76200" lvl="3" marL="0" rtl="0" algn="l">
              <a:lnSpc>
                <a:spcPct val="115000"/>
              </a:lnSpc>
              <a:spcBef>
                <a:spcPts val="700"/>
              </a:spcBef>
              <a:spcAft>
                <a:spcPts val="700"/>
              </a:spcAft>
              <a:buClr>
                <a:schemeClr val="dk1"/>
              </a:buClr>
              <a:buSzPts val="1200"/>
              <a:buFont typeface="Cambria"/>
              <a:buAutoNum type="arabicPeriod"/>
            </a:pPr>
            <a:r>
              <a:rPr b="1"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Our solution</a:t>
            </a: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was to impose some small restrictions like having to have a somewhat fleshed-out design document, so people need to commit at least a little bit to an idea.</a:t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2580187df2a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2580187df2a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76200" lvl="3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beration Serif"/>
              <a:buAutoNum type="arabicPeriod"/>
            </a:pP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For the design document template, there’s a few main sections.</a:t>
            </a:r>
            <a:endParaRPr sz="12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76200" lvl="3" marL="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mbria"/>
              <a:buAutoNum type="arabicPeriod"/>
            </a:pP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The first, the </a:t>
            </a:r>
            <a:r>
              <a:rPr b="1"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abstract,</a:t>
            </a: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is a few sentences to introduce people to the idea.</a:t>
            </a:r>
            <a:endParaRPr sz="12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76200" lvl="3" marL="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mbria"/>
              <a:buAutoNum type="arabicPeriod"/>
            </a:pP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Then we have </a:t>
            </a:r>
            <a:r>
              <a:rPr b="1"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goals and non-goals:</a:t>
            </a: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things you want, and don’t </a:t>
            </a:r>
            <a:r>
              <a:rPr b="1"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want.</a:t>
            </a:r>
            <a:endParaRPr b="1" sz="12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76200" lvl="3" marL="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mbria"/>
              <a:buAutoNum type="arabicPeriod"/>
            </a:pP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The </a:t>
            </a:r>
            <a:r>
              <a:rPr b="1"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content </a:t>
            </a: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section is all about the actual implementation, whereas the </a:t>
            </a:r>
            <a:r>
              <a:rPr b="1"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alternatives </a:t>
            </a: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section concerns other </a:t>
            </a: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ideas you thought about.</a:t>
            </a:r>
            <a:endParaRPr sz="12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76200" lvl="3" marL="0" rtl="0" algn="l">
              <a:lnSpc>
                <a:spcPct val="115000"/>
              </a:lnSpc>
              <a:spcBef>
                <a:spcPts val="700"/>
              </a:spcBef>
              <a:spcAft>
                <a:spcPts val="700"/>
              </a:spcAft>
              <a:buClr>
                <a:schemeClr val="dk1"/>
              </a:buClr>
              <a:buSzPts val="1200"/>
              <a:buFont typeface="Cambria"/>
              <a:buAutoNum type="arabicPeriod"/>
            </a:pP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The f</a:t>
            </a:r>
            <a:r>
              <a:rPr b="1"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inal and most important section</a:t>
            </a: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is about what potential changes you could foresee happening if people disagree with parts of your idea.</a:t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2580187df2a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2580187df2a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76200" lvl="3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mbria"/>
              <a:buAutoNum type="arabicPeriod"/>
            </a:pP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So, here are some examples of projects that have gone through this process.</a:t>
            </a:r>
            <a:endParaRPr sz="12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76200" lvl="3" marL="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mbria"/>
              <a:buAutoNum type="arabicPeriod"/>
            </a:pP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We’ve had </a:t>
            </a:r>
            <a:r>
              <a:rPr b="1"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a map</a:t>
            </a: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added that is mainly worked on and maintained by a single contributor.</a:t>
            </a:r>
            <a:endParaRPr sz="12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76200" lvl="3" marL="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mbria"/>
              <a:buAutoNum type="arabicPeriod"/>
            </a:pP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We’ve had </a:t>
            </a:r>
            <a:r>
              <a:rPr b="1"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multiple contributors</a:t>
            </a: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come together to make a whole gamemode, reworking so much foundational code in the process.</a:t>
            </a:r>
            <a:endParaRPr sz="12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76200" lvl="3" marL="0" rtl="0" algn="l">
              <a:lnSpc>
                <a:spcPct val="115000"/>
              </a:lnSpc>
              <a:spcBef>
                <a:spcPts val="700"/>
              </a:spcBef>
              <a:spcAft>
                <a:spcPts val="700"/>
              </a:spcAft>
              <a:buClr>
                <a:schemeClr val="dk1"/>
              </a:buClr>
              <a:buSzPts val="1200"/>
              <a:buFont typeface="Cambria"/>
              <a:buAutoNum type="arabicPeriod"/>
            </a:pP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Right now, we have a </a:t>
            </a:r>
            <a:r>
              <a:rPr b="1"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fishing expansion</a:t>
            </a: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that is being sponsored and shepherded by a maintainer.</a:t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2580187df2a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2580187df2a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76200" lvl="3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mbria"/>
              <a:buAutoNum type="arabicPeriod"/>
            </a:pP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At the end of the day though, some changes are just fundamentally</a:t>
            </a:r>
            <a:r>
              <a:rPr b="1"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incompatible. </a:t>
            </a:r>
            <a:endParaRPr b="1" sz="12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76200" lvl="3" marL="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mbria"/>
              <a:buAutoNum type="arabicPeriod"/>
            </a:pP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There might just be a difference in design philosophy, or they want the game to be </a:t>
            </a:r>
            <a:r>
              <a:rPr b="1"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something else entirely</a:t>
            </a:r>
            <a:endParaRPr b="1" sz="12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76200" lvl="3" marL="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mbria"/>
              <a:buAutoNum type="arabicPeriod"/>
            </a:pP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This is part of the beauty of </a:t>
            </a:r>
            <a:r>
              <a:rPr b="1"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open-source</a:t>
            </a: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- anyone can start a fork.  </a:t>
            </a:r>
            <a:endParaRPr sz="12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76200" lvl="3" marL="0" rtl="0" algn="l">
              <a:lnSpc>
                <a:spcPct val="115000"/>
              </a:lnSpc>
              <a:spcBef>
                <a:spcPts val="700"/>
              </a:spcBef>
              <a:spcAft>
                <a:spcPts val="700"/>
              </a:spcAft>
              <a:buClr>
                <a:schemeClr val="dk1"/>
              </a:buClr>
              <a:buSzPts val="1200"/>
              <a:buFont typeface="Cambria"/>
              <a:buAutoNum type="arabicPeriod"/>
            </a:pPr>
            <a:r>
              <a:rPr b="1"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For example</a:t>
            </a: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, people have used our codebase as a persistent storytelling platform, and more.</a:t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2580187df2a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2580187df2a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ambria"/>
                <a:ea typeface="Cambria"/>
                <a:cs typeface="Cambria"/>
                <a:sym typeface="Cambria"/>
              </a:rPr>
              <a:t>So, when getting </a:t>
            </a:r>
            <a:r>
              <a:rPr b="1" lang="en" sz="1200">
                <a:latin typeface="Cambria"/>
                <a:ea typeface="Cambria"/>
                <a:cs typeface="Cambria"/>
                <a:sym typeface="Cambria"/>
              </a:rPr>
              <a:t>new contributors</a:t>
            </a:r>
            <a:r>
              <a:rPr lang="en" sz="1200">
                <a:latin typeface="Cambria"/>
                <a:ea typeface="Cambria"/>
                <a:cs typeface="Cambria"/>
                <a:sym typeface="Cambria"/>
              </a:rPr>
              <a:t> to your project, you want it to be:</a:t>
            </a:r>
            <a:endParaRPr sz="1200"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ambria"/>
                <a:ea typeface="Cambria"/>
                <a:cs typeface="Cambria"/>
                <a:sym typeface="Cambria"/>
              </a:rPr>
              <a:t>As </a:t>
            </a:r>
            <a:r>
              <a:rPr b="1" lang="en" sz="1200">
                <a:latin typeface="Cambria"/>
                <a:ea typeface="Cambria"/>
                <a:cs typeface="Cambria"/>
                <a:sym typeface="Cambria"/>
              </a:rPr>
              <a:t>Easy as possible</a:t>
            </a:r>
            <a:r>
              <a:rPr lang="en" sz="1200">
                <a:latin typeface="Cambria"/>
                <a:ea typeface="Cambria"/>
                <a:cs typeface="Cambria"/>
                <a:sym typeface="Cambria"/>
              </a:rPr>
              <a:t> to onboard,</a:t>
            </a:r>
            <a:endParaRPr sz="1200"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Cambria"/>
                <a:ea typeface="Cambria"/>
                <a:cs typeface="Cambria"/>
                <a:sym typeface="Cambria"/>
              </a:rPr>
              <a:t>Clear </a:t>
            </a:r>
            <a:r>
              <a:rPr lang="en" sz="1200">
                <a:latin typeface="Cambria"/>
                <a:ea typeface="Cambria"/>
                <a:cs typeface="Cambria"/>
                <a:sym typeface="Cambria"/>
              </a:rPr>
              <a:t>submission guidelines,</a:t>
            </a:r>
            <a:endParaRPr sz="1200"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ambria"/>
                <a:ea typeface="Cambria"/>
                <a:cs typeface="Cambria"/>
                <a:sym typeface="Cambria"/>
              </a:rPr>
              <a:t>And have </a:t>
            </a:r>
            <a:r>
              <a:rPr b="1" lang="en" sz="1200">
                <a:latin typeface="Cambria"/>
                <a:ea typeface="Cambria"/>
                <a:cs typeface="Cambria"/>
                <a:sym typeface="Cambria"/>
              </a:rPr>
              <a:t>easy projects </a:t>
            </a:r>
            <a:r>
              <a:rPr lang="en" sz="1200">
                <a:latin typeface="Cambria"/>
                <a:ea typeface="Cambria"/>
                <a:cs typeface="Cambria"/>
                <a:sym typeface="Cambria"/>
              </a:rPr>
              <a:t>already prepared.</a:t>
            </a:r>
            <a:endParaRPr sz="1200"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ambria"/>
                <a:ea typeface="Cambria"/>
                <a:cs typeface="Cambria"/>
                <a:sym typeface="Cambria"/>
              </a:rPr>
              <a:t>When dealing with </a:t>
            </a:r>
            <a:r>
              <a:rPr b="1" lang="en" sz="1200">
                <a:latin typeface="Cambria"/>
                <a:ea typeface="Cambria"/>
                <a:cs typeface="Cambria"/>
                <a:sym typeface="Cambria"/>
              </a:rPr>
              <a:t>controversy</a:t>
            </a:r>
            <a:r>
              <a:rPr b="1" lang="en" sz="1200">
                <a:latin typeface="Cambria"/>
                <a:ea typeface="Cambria"/>
                <a:cs typeface="Cambria"/>
                <a:sym typeface="Cambria"/>
              </a:rPr>
              <a:t>,</a:t>
            </a:r>
            <a:endParaRPr b="1" sz="1200"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ambria"/>
                <a:ea typeface="Cambria"/>
                <a:cs typeface="Cambria"/>
                <a:sym typeface="Cambria"/>
              </a:rPr>
              <a:t>You want to get everyone’s input whether that’s in the form of </a:t>
            </a:r>
            <a:r>
              <a:rPr b="1" lang="en" sz="1200">
                <a:latin typeface="Cambria"/>
                <a:ea typeface="Cambria"/>
                <a:cs typeface="Cambria"/>
                <a:sym typeface="Cambria"/>
              </a:rPr>
              <a:t>town halls,</a:t>
            </a:r>
            <a:endParaRPr b="1" sz="1200"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ambria"/>
                <a:ea typeface="Cambria"/>
                <a:cs typeface="Cambria"/>
                <a:sym typeface="Cambria"/>
              </a:rPr>
              <a:t>Or perhaps shifting left and giving </a:t>
            </a:r>
            <a:r>
              <a:rPr b="1" lang="en" sz="1200">
                <a:latin typeface="Cambria"/>
                <a:ea typeface="Cambria"/>
                <a:cs typeface="Cambria"/>
                <a:sym typeface="Cambria"/>
              </a:rPr>
              <a:t>feedback </a:t>
            </a:r>
            <a:r>
              <a:rPr lang="en" sz="1200">
                <a:latin typeface="Cambria"/>
                <a:ea typeface="Cambria"/>
                <a:cs typeface="Cambria"/>
                <a:sym typeface="Cambria"/>
              </a:rPr>
              <a:t>on ideas rather than </a:t>
            </a:r>
            <a:r>
              <a:rPr b="1" lang="en" sz="1200">
                <a:latin typeface="Cambria"/>
                <a:ea typeface="Cambria"/>
                <a:cs typeface="Cambria"/>
                <a:sym typeface="Cambria"/>
              </a:rPr>
              <a:t>implementations.</a:t>
            </a:r>
            <a:endParaRPr b="1" sz="1200"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2580187df2a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2580187df2a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76200" lvl="3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mbria"/>
              <a:buAutoNum type="arabicPeriod"/>
            </a:pP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Now that we’ve covered how we smoothed out the contributor experience, I want to talk a little bit about how we've lessened the work maintainers need to do, reducing overhead. </a:t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2580187df2a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2580187df2a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This being a </a:t>
            </a:r>
            <a:r>
              <a:rPr b="1"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completely free</a:t>
            </a: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game, we don't really have funds to pay contributors with - while we do cover  server costs with donations, we don't pay ourselves.</a:t>
            </a:r>
            <a:endParaRPr sz="12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So, we can't really expect nearly the amount of work someone would expect from an actual employee of a company - everything's on a</a:t>
            </a:r>
            <a:r>
              <a:rPr b="1"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purely volunteer basis. </a:t>
            </a:r>
            <a:endParaRPr b="1" sz="12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If nobody wants to do anything it just</a:t>
            </a:r>
            <a:r>
              <a:rPr b="1"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doesn't get done.</a:t>
            </a: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This has even resulted in a saying,</a:t>
            </a:r>
            <a:r>
              <a:rPr b="1"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‘when you code it’.</a:t>
            </a:r>
            <a:endParaRPr b="1" sz="12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lnSpc>
                <a:spcPct val="115000"/>
              </a:lnSpc>
              <a:spcBef>
                <a:spcPts val="700"/>
              </a:spcBef>
              <a:spcAft>
                <a:spcPts val="7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So, it’s important to focus on how to prevent contributors from </a:t>
            </a:r>
            <a:r>
              <a:rPr b="1"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burning themselves out</a:t>
            </a: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and overextending themselves. </a:t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2580187df2a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2580187df2a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Feature freezes are opportunities for a lot of things. </a:t>
            </a:r>
            <a:endParaRPr sz="12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For those unfamiliar with the term, essentially that means for some period of time (we normally do a month), </a:t>
            </a:r>
            <a:r>
              <a:rPr b="1"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new features aren’t</a:t>
            </a: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added to the game.</a:t>
            </a:r>
            <a:endParaRPr sz="12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Traditionally this allows contributors to focus on</a:t>
            </a:r>
            <a:r>
              <a:rPr b="1"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fixing backlogs</a:t>
            </a: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of bugs that might not otherwise get addressed.</a:t>
            </a:r>
            <a:endParaRPr sz="12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However we also use them as opportunities to work on</a:t>
            </a:r>
            <a:r>
              <a:rPr b="1"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large-scale refactors</a:t>
            </a: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that would disrupt the normal flow of PRs immensely. </a:t>
            </a:r>
            <a:endParaRPr sz="12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And finally it's an opportunity to </a:t>
            </a:r>
            <a:r>
              <a:rPr b="1"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take a break</a:t>
            </a: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and prevent burnout. </a:t>
            </a:r>
            <a:endParaRPr sz="12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lnSpc>
                <a:spcPct val="115000"/>
              </a:lnSpc>
              <a:spcBef>
                <a:spcPts val="700"/>
              </a:spcBef>
              <a:spcAft>
                <a:spcPts val="7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For example, we usually have one during December because everyone is off for holidays and spending time with family anyways. 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580187df2a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580187df2a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mbria"/>
                <a:ea typeface="Cambria"/>
                <a:cs typeface="Cambria"/>
                <a:sym typeface="Cambria"/>
              </a:rPr>
              <a:t>So, here’s how it looked in 2009 with revision 4407 - the reason for the name is that we still used SVN back then.</a:t>
            </a:r>
            <a:endParaRPr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2580187df2a_0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2580187df2a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And so as far as merging and reviewing PRs on a</a:t>
            </a:r>
            <a:r>
              <a:rPr b="1"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timely basis</a:t>
            </a: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, it can definitely be </a:t>
            </a:r>
            <a:r>
              <a:rPr b="1"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difficult</a:t>
            </a: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with an all-volunteer team. </a:t>
            </a:r>
            <a:endParaRPr sz="12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People’s lives just get busy. </a:t>
            </a:r>
            <a:endParaRPr sz="12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One way to help speed up this process is to let the</a:t>
            </a:r>
            <a:r>
              <a:rPr b="1"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larger community</a:t>
            </a: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help out in small but significant ways.</a:t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2580187df2a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2580187df2a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One such way is by having an extremely </a:t>
            </a:r>
            <a:r>
              <a:rPr b="1"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easy-to-join</a:t>
            </a: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‘triage team.’ </a:t>
            </a:r>
            <a:endParaRPr sz="12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On the GitHub platform, members with triage permissions can do basic tasks like </a:t>
            </a:r>
            <a:r>
              <a:rPr b="1"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labeling</a:t>
            </a: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pull requests and issues, </a:t>
            </a:r>
            <a:endParaRPr sz="12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requesting</a:t>
            </a: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reviews, and more. </a:t>
            </a:r>
            <a:endParaRPr sz="12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We </a:t>
            </a:r>
            <a:r>
              <a:rPr b="1"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set up</a:t>
            </a: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a </a:t>
            </a:r>
            <a:r>
              <a:rPr b="1"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simple form</a:t>
            </a: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that just asks for their game and GitHub username, and </a:t>
            </a:r>
            <a:r>
              <a:rPr b="1"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that’s it. </a:t>
            </a:r>
            <a:endParaRPr b="1" sz="12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By keeping the barrier low, we enable more people to help out.</a:t>
            </a:r>
            <a:endParaRPr>
              <a:solidFill>
                <a:srgbClr val="FF00FF"/>
              </a:solidFill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2580187df2a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2580187df2a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With a triage team, it’s also important to have labels that matter.</a:t>
            </a:r>
            <a:endParaRPr sz="12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In our case, we have 3 main types of labels for our issues and pull requests: Areas, Categories, and Status. Kudos to Bevy for this system. </a:t>
            </a:r>
            <a:endParaRPr sz="12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The </a:t>
            </a:r>
            <a:r>
              <a:rPr b="1"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Area </a:t>
            </a: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defines the part of the game it impacts, like the medical system vs an AI change. </a:t>
            </a:r>
            <a:endParaRPr sz="12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Categories</a:t>
            </a: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explain if it’s a bug, a rework PR, a new feature, etc. </a:t>
            </a:r>
            <a:endParaRPr sz="12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Status</a:t>
            </a: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is used to mark PRs that have a merge conflict, open for adoption to another contributor, and more. </a:t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23130656d4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23130656d4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One such tag that helps decrease the maintainer workload is the ‘</a:t>
            </a:r>
            <a:r>
              <a:rPr b="1"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Ready for Final Review</a:t>
            </a: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’ status tag. </a:t>
            </a:r>
            <a:endParaRPr sz="12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A maintainer or triage member can put that label on a PR to indicate that it’s been reviewed by a few people and just needs one more look over. </a:t>
            </a:r>
            <a:endParaRPr sz="12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This is one of the ways we help</a:t>
            </a:r>
            <a:r>
              <a:rPr b="1"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encourage people</a:t>
            </a: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of any skill level to help out and do community reviews.</a:t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2580187df2a_0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2580187df2a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ambria"/>
                <a:ea typeface="Cambria"/>
                <a:cs typeface="Cambria"/>
                <a:sym typeface="Cambria"/>
              </a:rPr>
              <a:t>So, to recap:</a:t>
            </a:r>
            <a:endParaRPr sz="1200"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ambria"/>
                <a:ea typeface="Cambria"/>
                <a:cs typeface="Cambria"/>
                <a:sym typeface="Cambria"/>
              </a:rPr>
              <a:t>To help with maintainer </a:t>
            </a:r>
            <a:r>
              <a:rPr b="1" lang="en" sz="1200">
                <a:latin typeface="Cambria"/>
                <a:ea typeface="Cambria"/>
                <a:cs typeface="Cambria"/>
                <a:sym typeface="Cambria"/>
              </a:rPr>
              <a:t>burnout, </a:t>
            </a:r>
            <a:r>
              <a:rPr lang="en" sz="1200">
                <a:latin typeface="Cambria"/>
                <a:ea typeface="Cambria"/>
                <a:cs typeface="Cambria"/>
                <a:sym typeface="Cambria"/>
              </a:rPr>
              <a:t>it’s important to not overextend yourselves and take </a:t>
            </a:r>
            <a:r>
              <a:rPr b="1" lang="en" sz="1200">
                <a:latin typeface="Cambria"/>
                <a:ea typeface="Cambria"/>
                <a:cs typeface="Cambria"/>
                <a:sym typeface="Cambria"/>
              </a:rPr>
              <a:t>breaks</a:t>
            </a:r>
            <a:r>
              <a:rPr lang="en" sz="1200">
                <a:latin typeface="Cambria"/>
                <a:ea typeface="Cambria"/>
                <a:cs typeface="Cambria"/>
                <a:sym typeface="Cambria"/>
              </a:rPr>
              <a:t>.</a:t>
            </a:r>
            <a:endParaRPr sz="1200"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Cambria"/>
                <a:ea typeface="Cambria"/>
                <a:cs typeface="Cambria"/>
                <a:sym typeface="Cambria"/>
              </a:rPr>
              <a:t>By enlisting</a:t>
            </a:r>
            <a:r>
              <a:rPr lang="en" sz="1200">
                <a:latin typeface="Cambria"/>
                <a:ea typeface="Cambria"/>
                <a:cs typeface="Cambria"/>
                <a:sym typeface="Cambria"/>
              </a:rPr>
              <a:t> the greater community to help, whether that be</a:t>
            </a:r>
            <a:r>
              <a:rPr b="1" lang="en" sz="1200">
                <a:latin typeface="Cambria"/>
                <a:ea typeface="Cambria"/>
                <a:cs typeface="Cambria"/>
                <a:sym typeface="Cambria"/>
              </a:rPr>
              <a:t> labeling</a:t>
            </a:r>
            <a:r>
              <a:rPr lang="en" sz="1200">
                <a:latin typeface="Cambria"/>
                <a:ea typeface="Cambria"/>
                <a:cs typeface="Cambria"/>
                <a:sym typeface="Cambria"/>
              </a:rPr>
              <a:t> issues or </a:t>
            </a:r>
            <a:r>
              <a:rPr b="1" lang="en" sz="1200">
                <a:latin typeface="Cambria"/>
                <a:ea typeface="Cambria"/>
                <a:cs typeface="Cambria"/>
                <a:sym typeface="Cambria"/>
              </a:rPr>
              <a:t>engaging</a:t>
            </a:r>
            <a:r>
              <a:rPr lang="en" sz="1200">
                <a:latin typeface="Cambria"/>
                <a:ea typeface="Cambria"/>
                <a:cs typeface="Cambria"/>
                <a:sym typeface="Cambria"/>
              </a:rPr>
              <a:t> in community review, there’s less work for everyone involved.</a:t>
            </a:r>
            <a:endParaRPr sz="1200"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2580187df2a_0_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2580187df2a_0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ambria"/>
                <a:ea typeface="Cambria"/>
                <a:cs typeface="Cambria"/>
                <a:sym typeface="Cambria"/>
              </a:rPr>
              <a:t>It was definitely a </a:t>
            </a:r>
            <a:r>
              <a:rPr b="1" lang="en" sz="1200">
                <a:latin typeface="Cambria"/>
                <a:ea typeface="Cambria"/>
                <a:cs typeface="Cambria"/>
                <a:sym typeface="Cambria"/>
              </a:rPr>
              <a:t>challenge</a:t>
            </a:r>
            <a:r>
              <a:rPr lang="en" sz="1200">
                <a:latin typeface="Cambria"/>
                <a:ea typeface="Cambria"/>
                <a:cs typeface="Cambria"/>
                <a:sym typeface="Cambria"/>
              </a:rPr>
              <a:t> to get to our current contributor experience, but definitely </a:t>
            </a:r>
            <a:r>
              <a:rPr b="1" lang="en" sz="1200">
                <a:latin typeface="Cambria"/>
                <a:ea typeface="Cambria"/>
                <a:cs typeface="Cambria"/>
                <a:sym typeface="Cambria"/>
              </a:rPr>
              <a:t>achievable</a:t>
            </a:r>
            <a:r>
              <a:rPr b="1" lang="en" sz="1200">
                <a:latin typeface="Cambria"/>
                <a:ea typeface="Cambria"/>
                <a:cs typeface="Cambria"/>
                <a:sym typeface="Cambria"/>
              </a:rPr>
              <a:t> </a:t>
            </a:r>
            <a:r>
              <a:rPr lang="en" sz="1200">
                <a:latin typeface="Cambria"/>
                <a:ea typeface="Cambria"/>
                <a:cs typeface="Cambria"/>
                <a:sym typeface="Cambria"/>
              </a:rPr>
              <a:t>after lots of work from the community and the team.</a:t>
            </a:r>
            <a:endParaRPr sz="1200"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ambria"/>
                <a:ea typeface="Cambria"/>
                <a:cs typeface="Cambria"/>
                <a:sym typeface="Cambria"/>
              </a:rPr>
              <a:t>By </a:t>
            </a:r>
            <a:r>
              <a:rPr b="1" lang="en" sz="1200">
                <a:latin typeface="Cambria"/>
                <a:ea typeface="Cambria"/>
                <a:cs typeface="Cambria"/>
                <a:sym typeface="Cambria"/>
              </a:rPr>
              <a:t>trying out ideas</a:t>
            </a:r>
            <a:r>
              <a:rPr lang="en" sz="1200">
                <a:latin typeface="Cambria"/>
                <a:ea typeface="Cambria"/>
                <a:cs typeface="Cambria"/>
                <a:sym typeface="Cambria"/>
              </a:rPr>
              <a:t> from the community, you can help make it a better place for everyone.</a:t>
            </a:r>
            <a:endParaRPr sz="1200"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ambria"/>
                <a:ea typeface="Cambria"/>
                <a:cs typeface="Cambria"/>
                <a:sym typeface="Cambria"/>
              </a:rPr>
              <a:t>We’re </a:t>
            </a:r>
            <a:r>
              <a:rPr b="1" lang="en" sz="1200">
                <a:latin typeface="Cambria"/>
                <a:ea typeface="Cambria"/>
                <a:cs typeface="Cambria"/>
                <a:sym typeface="Cambria"/>
              </a:rPr>
              <a:t>really glad</a:t>
            </a:r>
            <a:r>
              <a:rPr lang="en" sz="1200">
                <a:latin typeface="Cambria"/>
                <a:ea typeface="Cambria"/>
                <a:cs typeface="Cambria"/>
                <a:sym typeface="Cambria"/>
              </a:rPr>
              <a:t> we moved to open-source - we’ve had hundreds of great features added and </a:t>
            </a:r>
            <a:r>
              <a:rPr lang="en" sz="1200">
                <a:latin typeface="Cambria"/>
                <a:ea typeface="Cambria"/>
                <a:cs typeface="Cambria"/>
                <a:sym typeface="Cambria"/>
              </a:rPr>
              <a:t>just</a:t>
            </a:r>
            <a:r>
              <a:rPr lang="en" sz="1200">
                <a:latin typeface="Cambria"/>
                <a:ea typeface="Cambria"/>
                <a:cs typeface="Cambria"/>
                <a:sym typeface="Cambria"/>
              </a:rPr>
              <a:t> really improved our entire community as a result.</a:t>
            </a:r>
            <a:endParaRPr sz="1200"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2580187df2a_0_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2580187df2a_0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76200" lvl="3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mbria"/>
              <a:buAutoNum type="arabicPeriod"/>
            </a:pP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I would definitely like to thank my amazing team and the community for this wonderful journey into the world of open-source.</a:t>
            </a:r>
            <a:endParaRPr sz="12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76200" lvl="3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mbria"/>
              <a:buAutoNum type="arabicPeriod"/>
            </a:pPr>
            <a:r>
              <a:rPr b="1"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If you're looking</a:t>
            </a: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for more thoughts on this subject, I highly recommend checking out Alice’s talk from RustConf, or my fellow developer Pepper’s talk given at GDC last year.</a:t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22ef2ca8c48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22ef2ca8c48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Here’s some attributions for the images in this talk…</a:t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2580187df2a_0_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2580187df2a_0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76200" lvl="3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mbria"/>
              <a:buAutoNum type="arabicPeriod"/>
            </a:pP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That’s it, thanks! The slide deck and everything can be found on my GitHub.</a:t>
            </a:r>
            <a:endParaRPr sz="12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76200" lvl="2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mbria"/>
              <a:buAutoNum type="arabicPeriod"/>
            </a:pP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I think we have time for a quick Q&amp;A if there's any questions? 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580187df2a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2580187df2a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7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Here [*point to /tg/], the larger open-source contributing community forked off.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580187df2a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2580187df2a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mbria"/>
                <a:ea typeface="Cambria"/>
                <a:cs typeface="Cambria"/>
                <a:sym typeface="Cambria"/>
              </a:rPr>
              <a:t>There were more forks…</a:t>
            </a:r>
            <a:endParaRPr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2ef2ca8c48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22ef2ca8c48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…and even more. This is actually a pretty cut-down version of the family tree.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580187df2a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2580187df2a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7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Over here in the blue [*points to oss] brings us to 2020 - going open source.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580187df2a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2580187df2a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After being closed source for 11 years, we open-sourced our code on </a:t>
            </a:r>
            <a:r>
              <a:rPr b="1"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April 1st, 2020 </a:t>
            </a: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- we thought it’d be a bit funny. </a:t>
            </a:r>
            <a:endParaRPr sz="12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Most people thought it was a joke, until the next day when the codebase was still there. But, it took a lot of work to get to the current contribution experience.</a:t>
            </a:r>
            <a:endParaRPr sz="12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And here’s the caveat of the talk: The Official Goonstation servers aren’t 100% open source, depending on how you measure it. </a:t>
            </a:r>
            <a:endParaRPr sz="12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We currently have a </a:t>
            </a:r>
            <a:r>
              <a:rPr b="1"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small (1-4%)</a:t>
            </a: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secret git submodule for mainly a few things: mysterious one-off storytelling events, </a:t>
            </a:r>
            <a:r>
              <a:rPr i="1"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some</a:t>
            </a: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code for ban evasion detection, and gimmick features for gameserver admins. </a:t>
            </a:r>
            <a:endParaRPr sz="12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lnSpc>
                <a:spcPct val="115000"/>
              </a:lnSpc>
              <a:spcBef>
                <a:spcPts val="700"/>
              </a:spcBef>
              <a:spcAft>
                <a:spcPts val="7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You could consider it a </a:t>
            </a:r>
            <a:r>
              <a:rPr b="1"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server-side extension</a:t>
            </a: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to the official game servers, or not.</a:t>
            </a:r>
            <a:endParaRPr sz="12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>
    <mc:Choice Requires="p14">
      <p:transition p14:dur="100">
        <p:fade/>
      </p:transition>
    </mc:Choice>
    <mc:Fallback>
      <p:transition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3.gif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1.png"/><Relationship Id="rId4" Type="http://schemas.openxmlformats.org/officeDocument/2006/relationships/image" Target="../media/image59.png"/><Relationship Id="rId5" Type="http://schemas.openxmlformats.org/officeDocument/2006/relationships/image" Target="../media/image6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5.png"/><Relationship Id="rId4" Type="http://schemas.openxmlformats.org/officeDocument/2006/relationships/image" Target="../media/image43.png"/><Relationship Id="rId5" Type="http://schemas.openxmlformats.org/officeDocument/2006/relationships/image" Target="../media/image5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5.png"/><Relationship Id="rId4" Type="http://schemas.openxmlformats.org/officeDocument/2006/relationships/image" Target="../media/image43.png"/><Relationship Id="rId5" Type="http://schemas.openxmlformats.org/officeDocument/2006/relationships/image" Target="../media/image58.png"/><Relationship Id="rId6" Type="http://schemas.openxmlformats.org/officeDocument/2006/relationships/image" Target="../media/image46.gif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5.gif"/><Relationship Id="rId4" Type="http://schemas.openxmlformats.org/officeDocument/2006/relationships/image" Target="../media/image5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0.png"/><Relationship Id="rId4" Type="http://schemas.openxmlformats.org/officeDocument/2006/relationships/image" Target="../media/image45.gif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9.png"/><Relationship Id="rId4" Type="http://schemas.openxmlformats.org/officeDocument/2006/relationships/image" Target="../media/image48.png"/><Relationship Id="rId5" Type="http://schemas.openxmlformats.org/officeDocument/2006/relationships/image" Target="../media/image5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2.png"/><Relationship Id="rId4" Type="http://schemas.openxmlformats.org/officeDocument/2006/relationships/image" Target="../media/image51.png"/><Relationship Id="rId5" Type="http://schemas.openxmlformats.org/officeDocument/2006/relationships/image" Target="../media/image5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7.png"/><Relationship Id="rId4" Type="http://schemas.openxmlformats.org/officeDocument/2006/relationships/image" Target="../media/image6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90.png"/><Relationship Id="rId4" Type="http://schemas.openxmlformats.org/officeDocument/2006/relationships/image" Target="../media/image68.gif"/><Relationship Id="rId5" Type="http://schemas.openxmlformats.org/officeDocument/2006/relationships/image" Target="../media/image6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85.gif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88.png"/><Relationship Id="rId4" Type="http://schemas.openxmlformats.org/officeDocument/2006/relationships/image" Target="../media/image71.png"/><Relationship Id="rId5" Type="http://schemas.openxmlformats.org/officeDocument/2006/relationships/image" Target="../media/image62.png"/><Relationship Id="rId6" Type="http://schemas.openxmlformats.org/officeDocument/2006/relationships/image" Target="../media/image80.png"/><Relationship Id="rId7" Type="http://schemas.openxmlformats.org/officeDocument/2006/relationships/image" Target="../media/image61.png"/><Relationship Id="rId8" Type="http://schemas.openxmlformats.org/officeDocument/2006/relationships/image" Target="../media/image9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63.png"/><Relationship Id="rId4" Type="http://schemas.openxmlformats.org/officeDocument/2006/relationships/image" Target="../media/image6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77.gif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8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66.png"/><Relationship Id="rId4" Type="http://schemas.openxmlformats.org/officeDocument/2006/relationships/image" Target="../media/image74.gif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76.gif"/><Relationship Id="rId4" Type="http://schemas.openxmlformats.org/officeDocument/2006/relationships/image" Target="../media/image67.gif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7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Relationship Id="rId4" Type="http://schemas.openxmlformats.org/officeDocument/2006/relationships/image" Target="../media/image29.png"/><Relationship Id="rId5" Type="http://schemas.openxmlformats.org/officeDocument/2006/relationships/image" Target="../media/image26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99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73.png"/><Relationship Id="rId4" Type="http://schemas.openxmlformats.org/officeDocument/2006/relationships/image" Target="../media/image78.png"/><Relationship Id="rId5" Type="http://schemas.openxmlformats.org/officeDocument/2006/relationships/image" Target="../media/image72.gif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79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81.png"/><Relationship Id="rId4" Type="http://schemas.openxmlformats.org/officeDocument/2006/relationships/image" Target="../media/image109.png"/><Relationship Id="rId5" Type="http://schemas.openxmlformats.org/officeDocument/2006/relationships/image" Target="../media/image112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03.png"/><Relationship Id="rId4" Type="http://schemas.openxmlformats.org/officeDocument/2006/relationships/image" Target="../media/image114.png"/><Relationship Id="rId5" Type="http://schemas.openxmlformats.org/officeDocument/2006/relationships/image" Target="../media/image83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86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00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08.png"/><Relationship Id="rId4" Type="http://schemas.openxmlformats.org/officeDocument/2006/relationships/image" Target="../media/image91.png"/><Relationship Id="rId5" Type="http://schemas.openxmlformats.org/officeDocument/2006/relationships/image" Target="../media/image9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5.png"/><Relationship Id="rId4" Type="http://schemas.openxmlformats.org/officeDocument/2006/relationships/image" Target="../media/image11.png"/><Relationship Id="rId10" Type="http://schemas.openxmlformats.org/officeDocument/2006/relationships/image" Target="../media/image8.png"/><Relationship Id="rId9" Type="http://schemas.openxmlformats.org/officeDocument/2006/relationships/image" Target="../media/image2.png"/><Relationship Id="rId5" Type="http://schemas.openxmlformats.org/officeDocument/2006/relationships/image" Target="../media/image7.png"/><Relationship Id="rId6" Type="http://schemas.openxmlformats.org/officeDocument/2006/relationships/image" Target="../media/image20.png"/><Relationship Id="rId7" Type="http://schemas.openxmlformats.org/officeDocument/2006/relationships/image" Target="../media/image4.png"/><Relationship Id="rId8" Type="http://schemas.openxmlformats.org/officeDocument/2006/relationships/image" Target="../media/image9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87.png"/><Relationship Id="rId4" Type="http://schemas.openxmlformats.org/officeDocument/2006/relationships/image" Target="../media/image102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93.png"/><Relationship Id="rId4" Type="http://schemas.openxmlformats.org/officeDocument/2006/relationships/image" Target="../media/image89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92.png"/><Relationship Id="rId4" Type="http://schemas.openxmlformats.org/officeDocument/2006/relationships/image" Target="../media/image96.png"/><Relationship Id="rId5" Type="http://schemas.openxmlformats.org/officeDocument/2006/relationships/image" Target="../media/image111.png"/><Relationship Id="rId6" Type="http://schemas.openxmlformats.org/officeDocument/2006/relationships/image" Target="../media/image95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92.png"/><Relationship Id="rId4" Type="http://schemas.openxmlformats.org/officeDocument/2006/relationships/image" Target="../media/image96.png"/><Relationship Id="rId5" Type="http://schemas.openxmlformats.org/officeDocument/2006/relationships/image" Target="../media/image111.png"/><Relationship Id="rId6" Type="http://schemas.openxmlformats.org/officeDocument/2006/relationships/image" Target="../media/image95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13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97.png"/><Relationship Id="rId4" Type="http://schemas.openxmlformats.org/officeDocument/2006/relationships/image" Target="../media/image107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04.gif"/><Relationship Id="rId4" Type="http://schemas.openxmlformats.org/officeDocument/2006/relationships/image" Target="../media/image110.gif"/><Relationship Id="rId5" Type="http://schemas.openxmlformats.org/officeDocument/2006/relationships/image" Target="../media/image106.gif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hyperlink" Target="https://github.com/goonstation/goonstation" TargetMode="External"/><Relationship Id="rId4" Type="http://schemas.openxmlformats.org/officeDocument/2006/relationships/hyperlink" Target="https://twemoji.twitter.com/" TargetMode="External"/><Relationship Id="rId5" Type="http://schemas.openxmlformats.org/officeDocument/2006/relationships/image" Target="../media/image105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Relationship Id="rId4" Type="http://schemas.openxmlformats.org/officeDocument/2006/relationships/image" Target="../media/image25.png"/><Relationship Id="rId10" Type="http://schemas.openxmlformats.org/officeDocument/2006/relationships/image" Target="../media/image8.png"/><Relationship Id="rId9" Type="http://schemas.openxmlformats.org/officeDocument/2006/relationships/image" Target="../media/image2.png"/><Relationship Id="rId5" Type="http://schemas.openxmlformats.org/officeDocument/2006/relationships/image" Target="../media/image19.png"/><Relationship Id="rId6" Type="http://schemas.openxmlformats.org/officeDocument/2006/relationships/image" Target="../media/image22.png"/><Relationship Id="rId7" Type="http://schemas.openxmlformats.org/officeDocument/2006/relationships/image" Target="../media/image12.png"/><Relationship Id="rId8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4.png"/><Relationship Id="rId4" Type="http://schemas.openxmlformats.org/officeDocument/2006/relationships/image" Target="../media/image30.png"/><Relationship Id="rId11" Type="http://schemas.openxmlformats.org/officeDocument/2006/relationships/image" Target="../media/image2.png"/><Relationship Id="rId10" Type="http://schemas.openxmlformats.org/officeDocument/2006/relationships/image" Target="../media/image18.png"/><Relationship Id="rId12" Type="http://schemas.openxmlformats.org/officeDocument/2006/relationships/image" Target="../media/image27.png"/><Relationship Id="rId9" Type="http://schemas.openxmlformats.org/officeDocument/2006/relationships/image" Target="../media/image31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32.png"/><Relationship Id="rId8" Type="http://schemas.openxmlformats.org/officeDocument/2006/relationships/image" Target="../media/image1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2.png"/><Relationship Id="rId4" Type="http://schemas.openxmlformats.org/officeDocument/2006/relationships/image" Target="../media/image21.png"/><Relationship Id="rId11" Type="http://schemas.openxmlformats.org/officeDocument/2006/relationships/image" Target="../media/image35.png"/><Relationship Id="rId10" Type="http://schemas.openxmlformats.org/officeDocument/2006/relationships/image" Target="../media/image44.png"/><Relationship Id="rId12" Type="http://schemas.openxmlformats.org/officeDocument/2006/relationships/image" Target="../media/image39.png"/><Relationship Id="rId9" Type="http://schemas.openxmlformats.org/officeDocument/2006/relationships/image" Target="../media/image34.png"/><Relationship Id="rId5" Type="http://schemas.openxmlformats.org/officeDocument/2006/relationships/image" Target="../media/image28.png"/><Relationship Id="rId6" Type="http://schemas.openxmlformats.org/officeDocument/2006/relationships/image" Target="../media/image36.png"/><Relationship Id="rId7" Type="http://schemas.openxmlformats.org/officeDocument/2006/relationships/image" Target="../media/image47.png"/><Relationship Id="rId8" Type="http://schemas.openxmlformats.org/officeDocument/2006/relationships/image" Target="../media/image2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2.png"/><Relationship Id="rId4" Type="http://schemas.openxmlformats.org/officeDocument/2006/relationships/image" Target="../media/image32.png"/><Relationship Id="rId11" Type="http://schemas.openxmlformats.org/officeDocument/2006/relationships/image" Target="../media/image39.png"/><Relationship Id="rId10" Type="http://schemas.openxmlformats.org/officeDocument/2006/relationships/image" Target="../media/image52.png"/><Relationship Id="rId12" Type="http://schemas.openxmlformats.org/officeDocument/2006/relationships/image" Target="../media/image40.png"/><Relationship Id="rId9" Type="http://schemas.openxmlformats.org/officeDocument/2006/relationships/image" Target="../media/image23.png"/><Relationship Id="rId5" Type="http://schemas.openxmlformats.org/officeDocument/2006/relationships/image" Target="../media/image21.png"/><Relationship Id="rId6" Type="http://schemas.openxmlformats.org/officeDocument/2006/relationships/image" Target="../media/image38.png"/><Relationship Id="rId7" Type="http://schemas.openxmlformats.org/officeDocument/2006/relationships/image" Target="../media/image36.png"/><Relationship Id="rId8" Type="http://schemas.openxmlformats.org/officeDocument/2006/relationships/image" Target="../media/image4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1.png"/><Relationship Id="rId4" Type="http://schemas.openxmlformats.org/officeDocument/2006/relationships/image" Target="../media/image59.png"/><Relationship Id="rId5" Type="http://schemas.openxmlformats.org/officeDocument/2006/relationships/image" Target="../media/image6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2F2F2"/>
                </a:solidFill>
              </a:rPr>
              <a:t>Space Station 13:</a:t>
            </a:r>
            <a:endParaRPr>
              <a:solidFill>
                <a:srgbClr val="F2F2F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2F2F2"/>
                </a:solidFill>
              </a:rPr>
              <a:t>Transitioning to Open Source</a:t>
            </a:r>
            <a:endParaRPr>
              <a:solidFill>
                <a:srgbClr val="F2F2F2"/>
              </a:solidFill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3967475"/>
            <a:ext cx="3048600" cy="99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55000"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709">
                <a:solidFill>
                  <a:srgbClr val="F2F2F2"/>
                </a:solidFill>
              </a:rPr>
              <a:t>Kai Richardson</a:t>
            </a:r>
            <a:endParaRPr sz="3709">
              <a:solidFill>
                <a:srgbClr val="F2F2F2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163">
                <a:solidFill>
                  <a:srgbClr val="F2F2F2"/>
                </a:solidFill>
              </a:rPr>
              <a:t>Maintainer for Goonstation</a:t>
            </a:r>
            <a:endParaRPr sz="3163">
              <a:solidFill>
                <a:srgbClr val="F2F2F2"/>
              </a:solidFill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77075" y="3314700"/>
            <a:ext cx="1828800" cy="182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9F9F1"/>
        </a:solidFill>
      </p:bgPr>
    </p:bg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2"/>
          <p:cNvSpPr txBox="1"/>
          <p:nvPr>
            <p:ph idx="1" type="body"/>
          </p:nvPr>
        </p:nvSpPr>
        <p:spPr>
          <a:xfrm>
            <a:off x="311700" y="1152475"/>
            <a:ext cx="8520600" cy="284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Otherwise fully open-source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Website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API &amp; CI/CD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Bots</a:t>
            </a:r>
            <a:endParaRPr/>
          </a:p>
        </p:txBody>
      </p:sp>
      <p:sp>
        <p:nvSpPr>
          <p:cNvPr id="166" name="Google Shape;166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Open Source</a:t>
            </a:r>
            <a:endParaRPr/>
          </a:p>
        </p:txBody>
      </p:sp>
      <p:pic>
        <p:nvPicPr>
          <p:cNvPr id="167" name="Google Shape;16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56450" y="119450"/>
            <a:ext cx="2378625" cy="2604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2"/>
          <p:cNvPicPr preferRelativeResize="0"/>
          <p:nvPr/>
        </p:nvPicPr>
        <p:blipFill rotWithShape="1">
          <a:blip r:embed="rId4">
            <a:alphaModFix/>
          </a:blip>
          <a:srcRect b="0" l="0" r="50482" t="0"/>
          <a:stretch/>
        </p:blipFill>
        <p:spPr>
          <a:xfrm>
            <a:off x="5475750" y="2960175"/>
            <a:ext cx="3559326" cy="1821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2700019">
            <a:off x="4739332" y="1799015"/>
            <a:ext cx="1961666" cy="686572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2"/>
          <p:cNvSpPr txBox="1"/>
          <p:nvPr>
            <p:ph idx="1" type="body"/>
          </p:nvPr>
        </p:nvSpPr>
        <p:spPr>
          <a:xfrm>
            <a:off x="311700" y="1152475"/>
            <a:ext cx="8520600" cy="64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April 1st, 2020</a:t>
            </a:r>
            <a:endParaRPr sz="1600"/>
          </a:p>
        </p:txBody>
      </p:sp>
      <p:sp>
        <p:nvSpPr>
          <p:cNvPr id="171" name="Google Shape;171;p22"/>
          <p:cNvSpPr txBox="1"/>
          <p:nvPr>
            <p:ph idx="1" type="body"/>
          </p:nvPr>
        </p:nvSpPr>
        <p:spPr>
          <a:xfrm>
            <a:off x="311700" y="1017725"/>
            <a:ext cx="8520600" cy="182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Small </a:t>
            </a:r>
            <a:r>
              <a:rPr lang="en" sz="1200"/>
              <a:t>(~3%)</a:t>
            </a:r>
            <a:r>
              <a:rPr lang="en"/>
              <a:t> secret submodule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Server-Side Extension?</a:t>
            </a:r>
            <a:endParaRPr sz="16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6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6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6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6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6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6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Initial Decisions</a:t>
            </a:r>
            <a:endParaRPr/>
          </a:p>
        </p:txBody>
      </p:sp>
      <p:sp>
        <p:nvSpPr>
          <p:cNvPr id="177" name="Google Shape;177;p23"/>
          <p:cNvSpPr txBox="1"/>
          <p:nvPr/>
        </p:nvSpPr>
        <p:spPr>
          <a:xfrm>
            <a:off x="862050" y="3562350"/>
            <a:ext cx="7419900" cy="10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2"/>
                </a:solidFill>
              </a:rPr>
              <a:t>℗</a:t>
            </a:r>
            <a:endParaRPr sz="34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9F9F1"/>
        </a:solid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Licensing</a:t>
            </a:r>
            <a:endParaRPr/>
          </a:p>
        </p:txBody>
      </p:sp>
      <p:sp>
        <p:nvSpPr>
          <p:cNvPr id="183" name="Google Shape;183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More permissive (MIT)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More copyleft (AGPL)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For us, CC-BY-NC-SA</a:t>
            </a:r>
            <a:endParaRPr/>
          </a:p>
          <a:p>
            <a:pPr indent="-3175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Not really for code…</a:t>
            </a:r>
            <a:endParaRPr/>
          </a:p>
          <a:p>
            <a:pPr indent="-3175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Inherited</a:t>
            </a:r>
            <a:endParaRPr/>
          </a:p>
        </p:txBody>
      </p:sp>
      <p:pic>
        <p:nvPicPr>
          <p:cNvPr id="184" name="Google Shape;18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00825" y="3528550"/>
            <a:ext cx="2409825" cy="84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00826" y="2072253"/>
            <a:ext cx="2409825" cy="9989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58000" y="557925"/>
            <a:ext cx="2152648" cy="1114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8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8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8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8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8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9F9F1"/>
        </a:solidFill>
      </p:bgPr>
    </p:bg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More permissive (MIT)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More copyleft (AGPL)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For us, CC-BY-NC-SA</a:t>
            </a:r>
            <a:endParaRPr/>
          </a:p>
          <a:p>
            <a:pPr indent="-3175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Not really for code…</a:t>
            </a:r>
            <a:endParaRPr/>
          </a:p>
          <a:p>
            <a:pPr indent="-3175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Inherited</a:t>
            </a:r>
            <a:endParaRPr/>
          </a:p>
        </p:txBody>
      </p:sp>
      <p:sp>
        <p:nvSpPr>
          <p:cNvPr id="192" name="Google Shape;192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Licensing</a:t>
            </a:r>
            <a:endParaRPr/>
          </a:p>
        </p:txBody>
      </p:sp>
      <p:sp>
        <p:nvSpPr>
          <p:cNvPr id="193" name="Google Shape;193;p25"/>
          <p:cNvSpPr txBox="1"/>
          <p:nvPr>
            <p:ph idx="1" type="body"/>
          </p:nvPr>
        </p:nvSpPr>
        <p:spPr>
          <a:xfrm>
            <a:off x="311700" y="3528550"/>
            <a:ext cx="8520600" cy="52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 complex decision</a:t>
            </a:r>
            <a:endParaRPr/>
          </a:p>
        </p:txBody>
      </p:sp>
      <p:pic>
        <p:nvPicPr>
          <p:cNvPr id="194" name="Google Shape;19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00825" y="3528550"/>
            <a:ext cx="2409825" cy="84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00826" y="2072253"/>
            <a:ext cx="2409825" cy="9989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58000" y="557925"/>
            <a:ext cx="2152648" cy="1114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820650" y="3372975"/>
            <a:ext cx="999000" cy="99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9F9F1"/>
        </a:solidFill>
      </p:bgPr>
    </p:bg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Costs</a:t>
            </a:r>
            <a:endParaRPr/>
          </a:p>
        </p:txBody>
      </p:sp>
      <p:sp>
        <p:nvSpPr>
          <p:cNvPr id="203" name="Google Shape;203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Servers cost money</a:t>
            </a:r>
            <a:endParaRPr sz="1600"/>
          </a:p>
        </p:txBody>
      </p:sp>
      <p:pic>
        <p:nvPicPr>
          <p:cNvPr id="204" name="Google Shape;20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81775" y="445025"/>
            <a:ext cx="2126725" cy="212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38950" y="2930575"/>
            <a:ext cx="1695450" cy="1695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00"/>
                            </p:stCondLst>
                            <p:childTnLst>
                              <p:par>
                                <p:cTn fill="hold" nodeType="afterEffect" presetClass="exit" presetID="2" presetSubtype="1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2500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250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9F9F1"/>
        </a:solidFill>
      </p:bgPr>
    </p:bg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Servers cost money</a:t>
            </a:r>
            <a:endParaRPr sz="1600"/>
          </a:p>
        </p:txBody>
      </p:sp>
      <p:sp>
        <p:nvSpPr>
          <p:cNvPr id="211" name="Google Shape;211;p27"/>
          <p:cNvSpPr txBox="1"/>
          <p:nvPr>
            <p:ph idx="1" type="body"/>
          </p:nvPr>
        </p:nvSpPr>
        <p:spPr>
          <a:xfrm>
            <a:off x="311700" y="9365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Soliciting donations from community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Various platforms:</a:t>
            </a:r>
            <a:endParaRPr/>
          </a:p>
          <a:p>
            <a:pPr indent="-3302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Patreon</a:t>
            </a:r>
            <a:r>
              <a:rPr baseline="30000" lang="en" sz="1600"/>
              <a:t>℗</a:t>
            </a:r>
            <a:endParaRPr baseline="30000" sz="1600"/>
          </a:p>
          <a:p>
            <a:pPr indent="-3302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GitHub Sponsors</a:t>
            </a:r>
            <a:r>
              <a:rPr baseline="30000" lang="en" sz="1600"/>
              <a:t>℗</a:t>
            </a:r>
            <a:endParaRPr sz="1600"/>
          </a:p>
          <a:p>
            <a:pPr indent="-3302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Ko-Fi</a:t>
            </a:r>
            <a:r>
              <a:rPr baseline="30000" lang="en" sz="1600"/>
              <a:t>℗</a:t>
            </a:r>
            <a:endParaRPr sz="1600"/>
          </a:p>
          <a:p>
            <a:pPr indent="-3302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All proprietary…</a:t>
            </a:r>
            <a:endParaRPr sz="1600"/>
          </a:p>
        </p:txBody>
      </p:sp>
      <p:sp>
        <p:nvSpPr>
          <p:cNvPr id="212" name="Google Shape;212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Costs</a:t>
            </a:r>
            <a:endParaRPr/>
          </a:p>
        </p:txBody>
      </p:sp>
      <p:pic>
        <p:nvPicPr>
          <p:cNvPr id="213" name="Google Shape;21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86200" y="3740200"/>
            <a:ext cx="981075" cy="981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81775" y="445025"/>
            <a:ext cx="2126725" cy="2126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21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21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21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21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21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21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21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9F9F1"/>
        </a:solidFill>
      </p:bgPr>
    </p:bg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Distribution</a:t>
            </a:r>
            <a:endParaRPr/>
          </a:p>
        </p:txBody>
      </p:sp>
      <p:sp>
        <p:nvSpPr>
          <p:cNvPr id="220" name="Google Shape;220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Where’s the source?</a:t>
            </a:r>
            <a:endParaRPr/>
          </a:p>
          <a:p>
            <a:pPr indent="-3175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Accessibility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SS13 is on GitHub℗</a:t>
            </a:r>
            <a:endParaRPr/>
          </a:p>
          <a:p>
            <a:pPr indent="-3175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Greater community &amp; forks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GitLab / self-hosted git </a:t>
            </a:r>
            <a:endParaRPr/>
          </a:p>
        </p:txBody>
      </p:sp>
      <p:pic>
        <p:nvPicPr>
          <p:cNvPr id="221" name="Google Shape;22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89875" y="1525075"/>
            <a:ext cx="1357950" cy="135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46125" y="2601400"/>
            <a:ext cx="2069150" cy="206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55130" y="232575"/>
            <a:ext cx="3251919" cy="135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22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22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22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22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22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9F9F1"/>
        </a:solidFill>
      </p:bgPr>
    </p:bg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Communication</a:t>
            </a:r>
            <a:endParaRPr/>
          </a:p>
        </p:txBody>
      </p:sp>
      <p:sp>
        <p:nvSpPr>
          <p:cNvPr id="229" name="Google Shape;229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Chatting vs long-form discussion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Primarily</a:t>
            </a:r>
            <a:r>
              <a:rPr lang="en"/>
              <a:t> use Discord</a:t>
            </a:r>
            <a:r>
              <a:rPr baseline="30000" lang="en" sz="1600"/>
              <a:t>℗</a:t>
            </a:r>
            <a:r>
              <a:rPr lang="en"/>
              <a:t> and a forum (MyBB)</a:t>
            </a:r>
            <a:endParaRPr/>
          </a:p>
          <a:p>
            <a:pPr indent="-3302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Revolt?</a:t>
            </a:r>
            <a:endParaRPr sz="1600"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GitHub</a:t>
            </a:r>
            <a:r>
              <a:rPr baseline="30000" lang="en" sz="1600"/>
              <a:t>℗</a:t>
            </a:r>
            <a:r>
              <a:rPr lang="en"/>
              <a:t> Discussions?</a:t>
            </a:r>
            <a:endParaRPr/>
          </a:p>
        </p:txBody>
      </p:sp>
      <p:pic>
        <p:nvPicPr>
          <p:cNvPr id="230" name="Google Shape;23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90700" y="2231225"/>
            <a:ext cx="2537399" cy="2731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67500" y="258100"/>
            <a:ext cx="1000442" cy="759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67950" y="850100"/>
            <a:ext cx="1304925" cy="130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22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22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22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22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9F9F1"/>
        </a:solidFill>
      </p:bgPr>
    </p:bg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Initial Steps Recap</a:t>
            </a:r>
            <a:endParaRPr/>
          </a:p>
        </p:txBody>
      </p:sp>
      <p:sp>
        <p:nvSpPr>
          <p:cNvPr id="238" name="Google Shape;238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Licensing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Costs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Distribution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Communication</a:t>
            </a:r>
            <a:endParaRPr/>
          </a:p>
        </p:txBody>
      </p:sp>
      <p:pic>
        <p:nvPicPr>
          <p:cNvPr id="239" name="Google Shape;23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57850" y="1352550"/>
            <a:ext cx="2438400" cy="243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23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23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23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23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Contributor Experience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9F9F1"/>
        </a:soli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4984287" y="938212"/>
            <a:ext cx="4957101" cy="3267075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Goonstation?</a:t>
            </a:r>
            <a:endParaRPr/>
          </a:p>
        </p:txBody>
      </p:sp>
      <p:sp>
        <p:nvSpPr>
          <p:cNvPr id="63" name="Google Shape;63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●"/>
            </a:pPr>
            <a:r>
              <a:rPr lang="en">
                <a:solidFill>
                  <a:srgbClr val="595959"/>
                </a:solidFill>
              </a:rPr>
              <a:t>Game Community</a:t>
            </a:r>
            <a:endParaRPr>
              <a:solidFill>
                <a:srgbClr val="595959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●"/>
            </a:pPr>
            <a:r>
              <a:rPr lang="en">
                <a:solidFill>
                  <a:srgbClr val="595959"/>
                </a:solidFill>
              </a:rPr>
              <a:t>~120 players online</a:t>
            </a:r>
            <a:endParaRPr>
              <a:solidFill>
                <a:srgbClr val="595959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●"/>
            </a:pPr>
            <a:r>
              <a:rPr lang="en">
                <a:solidFill>
                  <a:srgbClr val="595959"/>
                </a:solidFill>
              </a:rPr>
              <a:t>Open-Source* for 3 Years</a:t>
            </a:r>
            <a:endParaRPr>
              <a:solidFill>
                <a:srgbClr val="595959"/>
              </a:solidFill>
            </a:endParaRPr>
          </a:p>
          <a:p>
            <a:pPr indent="-3175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○"/>
            </a:pPr>
            <a:r>
              <a:rPr lang="en">
                <a:solidFill>
                  <a:srgbClr val="595959"/>
                </a:solidFill>
              </a:rPr>
              <a:t>59,000* commits</a:t>
            </a:r>
            <a:endParaRPr>
              <a:solidFill>
                <a:srgbClr val="595959"/>
              </a:solidFill>
            </a:endParaRPr>
          </a:p>
          <a:p>
            <a:pPr indent="-3175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○"/>
            </a:pPr>
            <a:r>
              <a:rPr lang="en">
                <a:solidFill>
                  <a:srgbClr val="595959"/>
                </a:solidFill>
              </a:rPr>
              <a:t>330+ contributors</a:t>
            </a:r>
            <a:endParaRPr>
              <a:solidFill>
                <a:srgbClr val="595959"/>
              </a:solidFill>
            </a:endParaRPr>
          </a:p>
          <a:p>
            <a:pPr indent="-3175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○"/>
            </a:pPr>
            <a:r>
              <a:rPr lang="en">
                <a:solidFill>
                  <a:srgbClr val="595959"/>
                </a:solidFill>
              </a:rPr>
              <a:t>Merge 10-20 contributions / day</a:t>
            </a:r>
            <a:endParaRPr>
              <a:solidFill>
                <a:srgbClr val="595959"/>
              </a:solidFill>
            </a:endParaRPr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42900" y="207663"/>
            <a:ext cx="1048699" cy="104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6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6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6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6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6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6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9F9F1"/>
        </a:solidFill>
      </p:bgPr>
    </p:bg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First Time User Experience</a:t>
            </a:r>
            <a:endParaRPr/>
          </a:p>
        </p:txBody>
      </p:sp>
      <p:sp>
        <p:nvSpPr>
          <p:cNvPr id="250" name="Google Shape;250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Initial onboarding is critical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Streamlined and easy to follow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All skill levels</a:t>
            </a:r>
            <a:endParaRPr/>
          </a:p>
        </p:txBody>
      </p:sp>
      <p:pic>
        <p:nvPicPr>
          <p:cNvPr id="251" name="Google Shape;25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28825" y="445025"/>
            <a:ext cx="1103475" cy="110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98750" y="1504950"/>
            <a:ext cx="1828800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91200" y="3057525"/>
            <a:ext cx="1828800" cy="182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000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25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25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25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9F9F1"/>
        </a:solidFill>
      </p:bgPr>
    </p:bg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In-Depth Onboarding Guide</a:t>
            </a:r>
            <a:endParaRPr/>
          </a:p>
        </p:txBody>
      </p:sp>
      <p:sp>
        <p:nvSpPr>
          <p:cNvPr id="259" name="Google Shape;259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Singular point of entry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Basic workflow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Simple &amp; advanced topics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Guides within</a:t>
            </a:r>
            <a:endParaRPr/>
          </a:p>
        </p:txBody>
      </p:sp>
      <p:pic>
        <p:nvPicPr>
          <p:cNvPr id="260" name="Google Shape;26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16250" y="111175"/>
            <a:ext cx="2586400" cy="352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32250" y="2933700"/>
            <a:ext cx="1797100" cy="1797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25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25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25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25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9F9F1"/>
        </a:solidFill>
      </p:bgPr>
    </p:bg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In-Depth Onboarding Guide</a:t>
            </a:r>
            <a:endParaRPr/>
          </a:p>
        </p:txBody>
      </p:sp>
      <p:pic>
        <p:nvPicPr>
          <p:cNvPr id="267" name="Google Shape;26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4522" y="1483163"/>
            <a:ext cx="5334951" cy="268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9F9F1"/>
        </a:solidFill>
      </p:bgPr>
    </p:bg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Clear Contributing Guidelines</a:t>
            </a:r>
            <a:endParaRPr/>
          </a:p>
        </p:txBody>
      </p:sp>
      <p:sp>
        <p:nvSpPr>
          <p:cNvPr id="273" name="Google Shape;273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Guidelines for everything!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Code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Sprites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Audio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More!</a:t>
            </a:r>
            <a:endParaRPr/>
          </a:p>
        </p:txBody>
      </p:sp>
      <p:pic>
        <p:nvPicPr>
          <p:cNvPr id="274" name="Google Shape;27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34950" y="107275"/>
            <a:ext cx="2253125" cy="482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78500" y="3970900"/>
            <a:ext cx="892700" cy="8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21588" y="2796400"/>
            <a:ext cx="685800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08250" y="3397725"/>
            <a:ext cx="685800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3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85800" y="2021000"/>
            <a:ext cx="892700" cy="8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3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760375" y="1433450"/>
            <a:ext cx="810825" cy="81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27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27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27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27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27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9F9F1"/>
        </a:solidFill>
      </p:bgPr>
    </p:bg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Clear Contributing Guidelines</a:t>
            </a:r>
            <a:endParaRPr/>
          </a:p>
        </p:txBody>
      </p:sp>
      <p:pic>
        <p:nvPicPr>
          <p:cNvPr id="285" name="Google Shape;28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740425"/>
            <a:ext cx="3907901" cy="2605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24400" y="1740424"/>
            <a:ext cx="3907901" cy="26052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9F9F1"/>
        </a:solidFill>
      </p:bgPr>
    </p:bg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Community Mentorship</a:t>
            </a:r>
            <a:endParaRPr/>
          </a:p>
        </p:txBody>
      </p:sp>
      <p:sp>
        <p:nvSpPr>
          <p:cNvPr id="292" name="Google Shape;292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#imcoder</a:t>
            </a:r>
            <a:endParaRPr/>
          </a:p>
          <a:p>
            <a:pPr indent="-3175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Even #immapper and more!</a:t>
            </a:r>
            <a:endParaRPr/>
          </a:p>
          <a:p>
            <a:pPr indent="-3175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For everyone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Build a robust community</a:t>
            </a:r>
            <a:endParaRPr/>
          </a:p>
          <a:p>
            <a:pPr indent="-3175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Collaborative solving</a:t>
            </a:r>
            <a:endParaRPr/>
          </a:p>
          <a:p>
            <a:pPr indent="-3175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Bounce ideas</a:t>
            </a:r>
            <a:endParaRPr/>
          </a:p>
        </p:txBody>
      </p:sp>
      <p:pic>
        <p:nvPicPr>
          <p:cNvPr id="293" name="Google Shape;29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93900" y="3045175"/>
            <a:ext cx="1828800" cy="182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29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29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29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29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29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29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9F9F1"/>
        </a:solidFill>
      </p:bgPr>
    </p:bg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Digestible Onboarding</a:t>
            </a:r>
            <a:endParaRPr/>
          </a:p>
        </p:txBody>
      </p:sp>
      <p:sp>
        <p:nvSpPr>
          <p:cNvPr id="299" name="Google Shape;299;p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Intentionally lower the bar</a:t>
            </a:r>
            <a:endParaRPr/>
          </a:p>
          <a:p>
            <a:pPr indent="-3175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‘Monthly’ contests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Small yet visible contributions</a:t>
            </a:r>
            <a:endParaRPr/>
          </a:p>
          <a:p>
            <a:pPr indent="-3175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Small map piece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Empowers non-traditional contributors</a:t>
            </a:r>
            <a:endParaRPr/>
          </a:p>
        </p:txBody>
      </p:sp>
      <p:pic>
        <p:nvPicPr>
          <p:cNvPr id="300" name="Google Shape;30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93900" y="2476500"/>
            <a:ext cx="2438400" cy="243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29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29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29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29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29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9F9F1"/>
        </a:solidFill>
      </p:bgPr>
    </p:bg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Controversial Changes</a:t>
            </a:r>
            <a:endParaRPr/>
          </a:p>
        </p:txBody>
      </p:sp>
      <p:sp>
        <p:nvSpPr>
          <p:cNvPr id="306" name="Google Shape;306;p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Disagreements</a:t>
            </a:r>
            <a:endParaRPr/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Balance Changes</a:t>
            </a:r>
            <a:endParaRPr sz="1600"/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Removals</a:t>
            </a:r>
            <a:endParaRPr sz="1600"/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Not Merging</a:t>
            </a:r>
            <a:endParaRPr sz="1600"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Inevitable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Transparent </a:t>
            </a:r>
            <a:r>
              <a:rPr lang="en"/>
              <a:t>decision-making &amp; communication</a:t>
            </a:r>
            <a:endParaRPr/>
          </a:p>
        </p:txBody>
      </p:sp>
      <p:pic>
        <p:nvPicPr>
          <p:cNvPr id="307" name="Google Shape;30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91300" y="225950"/>
            <a:ext cx="2126725" cy="212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34050" y="2352675"/>
            <a:ext cx="2438400" cy="243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30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30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30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30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30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30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9F9F1"/>
        </a:solidFill>
      </p:bgPr>
    </p:bg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Town Halls</a:t>
            </a:r>
            <a:endParaRPr/>
          </a:p>
        </p:txBody>
      </p:sp>
      <p:sp>
        <p:nvSpPr>
          <p:cNvPr id="314" name="Google Shape;314;p4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Town Halls as Q&amp;A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Hasn’t really worked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Too much time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Duplicate questions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Asynchronous</a:t>
            </a:r>
            <a:r>
              <a:rPr lang="en"/>
              <a:t>?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Still lots of time…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Not the worst</a:t>
            </a:r>
            <a:endParaRPr/>
          </a:p>
        </p:txBody>
      </p:sp>
      <p:pic>
        <p:nvPicPr>
          <p:cNvPr id="315" name="Google Shape;31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1625" y="3124200"/>
            <a:ext cx="2438400" cy="243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53250" y="133350"/>
            <a:ext cx="2438400" cy="487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31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31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31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31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31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31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31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9F9F1"/>
        </a:solidFill>
      </p:bgPr>
    </p:bg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Communication</a:t>
            </a:r>
            <a:endParaRPr/>
          </a:p>
        </p:txBody>
      </p:sp>
      <p:sp>
        <p:nvSpPr>
          <p:cNvPr id="322" name="Google Shape;322;p4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Clarity on how</a:t>
            </a:r>
            <a:r>
              <a:rPr lang="en"/>
              <a:t> the team feels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Continuous feedback</a:t>
            </a:r>
            <a:endParaRPr/>
          </a:p>
        </p:txBody>
      </p:sp>
      <p:pic>
        <p:nvPicPr>
          <p:cNvPr id="323" name="Google Shape;323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72175" y="1352550"/>
            <a:ext cx="2438400" cy="243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32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32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9F9F1"/>
        </a:solid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SS13?</a:t>
            </a:r>
            <a:endParaRPr/>
          </a:p>
        </p:txBody>
      </p:sp>
      <p:sp>
        <p:nvSpPr>
          <p:cNvPr id="70" name="Google Shape;70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">
                <a:solidFill>
                  <a:schemeClr val="lt2"/>
                </a:solidFill>
              </a:rPr>
              <a:t>Multiplayer Role-Playing Game</a:t>
            </a:r>
            <a:endParaRPr>
              <a:solidFill>
                <a:schemeClr val="lt2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">
                <a:solidFill>
                  <a:schemeClr val="lt2"/>
                </a:solidFill>
              </a:rPr>
              <a:t>Started in 2003</a:t>
            </a:r>
            <a:endParaRPr>
              <a:solidFill>
                <a:schemeClr val="lt2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</a:pPr>
            <a:r>
              <a:rPr lang="en">
                <a:solidFill>
                  <a:schemeClr val="lt2"/>
                </a:solidFill>
              </a:rPr>
              <a:t>…more like 2009</a:t>
            </a:r>
            <a:endParaRPr>
              <a:solidFill>
                <a:schemeClr val="lt2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">
                <a:solidFill>
                  <a:schemeClr val="lt2"/>
                </a:solidFill>
              </a:rPr>
              <a:t>Revision 4407</a:t>
            </a:r>
            <a:endParaRPr>
              <a:solidFill>
                <a:schemeClr val="lt2"/>
              </a:solidFill>
            </a:endParaRPr>
          </a:p>
        </p:txBody>
      </p:sp>
      <p:pic>
        <p:nvPicPr>
          <p:cNvPr id="71" name="Google Shape;7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6274" y="118724"/>
            <a:ext cx="1225324" cy="1225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45825" y="1504950"/>
            <a:ext cx="4995775" cy="3596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5"/>
          <p:cNvPicPr preferRelativeResize="0"/>
          <p:nvPr/>
        </p:nvPicPr>
        <p:blipFill rotWithShape="1">
          <a:blip r:embed="rId5">
            <a:alphaModFix/>
          </a:blip>
          <a:srcRect b="0" l="79" r="79" t="0"/>
          <a:stretch/>
        </p:blipFill>
        <p:spPr>
          <a:xfrm>
            <a:off x="4571990" y="41688"/>
            <a:ext cx="2775935" cy="1379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>
              <a:srgbClr val="000000"/>
            </a:outerShdw>
          </a:effectLst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7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7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7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7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9F9F1"/>
        </a:solidFill>
      </p:bgPr>
    </p:bg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#Player-Projects</a:t>
            </a:r>
            <a:endParaRPr/>
          </a:p>
        </p:txBody>
      </p:sp>
      <p:sp>
        <p:nvSpPr>
          <p:cNvPr id="329" name="Google Shape;329;p4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Forum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32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9F9F1"/>
        </a:solidFill>
      </p:bgPr>
    </p:bg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Forum</a:t>
            </a:r>
            <a:endParaRPr/>
          </a:p>
        </p:txBody>
      </p:sp>
      <p:sp>
        <p:nvSpPr>
          <p:cNvPr id="335" name="Google Shape;335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#Player-Projects</a:t>
            </a:r>
            <a:endParaRPr/>
          </a:p>
        </p:txBody>
      </p:sp>
      <p:sp>
        <p:nvSpPr>
          <p:cNvPr id="336" name="Google Shape;336;p43"/>
          <p:cNvSpPr txBox="1"/>
          <p:nvPr>
            <p:ph idx="1" type="body"/>
          </p:nvPr>
        </p:nvSpPr>
        <p:spPr>
          <a:xfrm>
            <a:off x="311700" y="9238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Project Threads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Official project venue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Advertising &amp; feedback</a:t>
            </a:r>
            <a:endParaRPr/>
          </a:p>
        </p:txBody>
      </p:sp>
      <p:pic>
        <p:nvPicPr>
          <p:cNvPr id="337" name="Google Shape;337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86124" y="895650"/>
            <a:ext cx="5768549" cy="3352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9F9F1"/>
        </a:solidFill>
      </p:bgPr>
    </p:bg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Player Project Difficulties</a:t>
            </a:r>
            <a:endParaRPr/>
          </a:p>
        </p:txBody>
      </p:sp>
      <p:sp>
        <p:nvSpPr>
          <p:cNvPr id="343" name="Google Shape;343;p4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Problem</a:t>
            </a:r>
            <a:r>
              <a:rPr lang="en"/>
              <a:t>: Idea dumping ground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Solution: </a:t>
            </a:r>
            <a:r>
              <a:rPr lang="en"/>
              <a:t>Design</a:t>
            </a:r>
            <a:r>
              <a:rPr lang="en"/>
              <a:t> Documents</a:t>
            </a:r>
            <a:endParaRPr/>
          </a:p>
        </p:txBody>
      </p:sp>
      <p:pic>
        <p:nvPicPr>
          <p:cNvPr id="344" name="Google Shape;34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06925" y="1352550"/>
            <a:ext cx="2438400" cy="243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723285">
            <a:off x="5606925" y="687075"/>
            <a:ext cx="2438400" cy="243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26038" y="1206188"/>
            <a:ext cx="1400175" cy="1400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34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34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9F9F1"/>
        </a:solidFill>
      </p:bgPr>
    </p:bg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 Document</a:t>
            </a:r>
            <a:endParaRPr/>
          </a:p>
        </p:txBody>
      </p:sp>
      <p:pic>
        <p:nvPicPr>
          <p:cNvPr id="352" name="Google Shape;352;p45"/>
          <p:cNvPicPr preferRelativeResize="0"/>
          <p:nvPr/>
        </p:nvPicPr>
        <p:blipFill rotWithShape="1">
          <a:blip r:embed="rId3">
            <a:alphaModFix/>
          </a:blip>
          <a:srcRect b="49766" l="0" r="0" t="0"/>
          <a:stretch/>
        </p:blipFill>
        <p:spPr>
          <a:xfrm>
            <a:off x="470275" y="1458437"/>
            <a:ext cx="3663575" cy="244234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45"/>
          <p:cNvPicPr preferRelativeResize="0"/>
          <p:nvPr/>
        </p:nvPicPr>
        <p:blipFill rotWithShape="1">
          <a:blip r:embed="rId3">
            <a:alphaModFix/>
          </a:blip>
          <a:srcRect b="0" l="0" r="0" t="49766"/>
          <a:stretch/>
        </p:blipFill>
        <p:spPr>
          <a:xfrm>
            <a:off x="5037499" y="1458428"/>
            <a:ext cx="3663575" cy="2442348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45"/>
          <p:cNvSpPr/>
          <p:nvPr/>
        </p:nvSpPr>
        <p:spPr>
          <a:xfrm>
            <a:off x="488975" y="2009400"/>
            <a:ext cx="701700" cy="306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p45"/>
          <p:cNvSpPr/>
          <p:nvPr/>
        </p:nvSpPr>
        <p:spPr>
          <a:xfrm>
            <a:off x="488975" y="2649600"/>
            <a:ext cx="467700" cy="306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45"/>
          <p:cNvSpPr/>
          <p:nvPr/>
        </p:nvSpPr>
        <p:spPr>
          <a:xfrm>
            <a:off x="488975" y="3243075"/>
            <a:ext cx="701700" cy="306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p45"/>
          <p:cNvSpPr/>
          <p:nvPr/>
        </p:nvSpPr>
        <p:spPr>
          <a:xfrm>
            <a:off x="5060100" y="1458425"/>
            <a:ext cx="578100" cy="306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45"/>
          <p:cNvSpPr/>
          <p:nvPr/>
        </p:nvSpPr>
        <p:spPr>
          <a:xfrm>
            <a:off x="5060100" y="2451450"/>
            <a:ext cx="762000" cy="306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p45"/>
          <p:cNvSpPr/>
          <p:nvPr/>
        </p:nvSpPr>
        <p:spPr>
          <a:xfrm>
            <a:off x="5060100" y="3196200"/>
            <a:ext cx="1101000" cy="306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3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9F9F1"/>
        </a:solidFill>
      </p:bgPr>
    </p:bg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Maintainer-Sponsored: Fishing</a:t>
            </a:r>
            <a:endParaRPr/>
          </a:p>
        </p:txBody>
      </p:sp>
      <p:sp>
        <p:nvSpPr>
          <p:cNvPr id="365" name="Google Shape;365;p46"/>
          <p:cNvSpPr txBox="1"/>
          <p:nvPr>
            <p:ph idx="1" type="body"/>
          </p:nvPr>
        </p:nvSpPr>
        <p:spPr>
          <a:xfrm>
            <a:off x="311700" y="1152475"/>
            <a:ext cx="8520600" cy="225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Multiple Contributors: New Gamemode</a:t>
            </a:r>
            <a:endParaRPr/>
          </a:p>
        </p:txBody>
      </p:sp>
      <p:sp>
        <p:nvSpPr>
          <p:cNvPr id="366" name="Google Shape;366;p46"/>
          <p:cNvSpPr txBox="1"/>
          <p:nvPr>
            <p:ph idx="1" type="body"/>
          </p:nvPr>
        </p:nvSpPr>
        <p:spPr>
          <a:xfrm>
            <a:off x="311700" y="1152475"/>
            <a:ext cx="8520600" cy="110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Single* Contributor: New Map</a:t>
            </a:r>
            <a:endParaRPr/>
          </a:p>
        </p:txBody>
      </p:sp>
      <p:sp>
        <p:nvSpPr>
          <p:cNvPr id="367" name="Google Shape;367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Success!</a:t>
            </a:r>
            <a:endParaRPr/>
          </a:p>
        </p:txBody>
      </p:sp>
      <p:pic>
        <p:nvPicPr>
          <p:cNvPr id="368" name="Google Shape;368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68250" y="2571750"/>
            <a:ext cx="3123350" cy="2481492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150" y="2736701"/>
            <a:ext cx="5019674" cy="230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68255" y="109225"/>
            <a:ext cx="3123345" cy="230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9F9F1"/>
        </a:solidFill>
      </p:bgPr>
    </p:bg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Agreement</a:t>
            </a:r>
            <a:endParaRPr/>
          </a:p>
        </p:txBody>
      </p:sp>
      <p:sp>
        <p:nvSpPr>
          <p:cNvPr id="376" name="Google Shape;376;p4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Some changes are incompatible</a:t>
            </a:r>
            <a:endParaRPr/>
          </a:p>
          <a:p>
            <a:pPr indent="-3175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Something else entirely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Open-source: fork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Other novel usages</a:t>
            </a:r>
            <a:endParaRPr/>
          </a:p>
          <a:p>
            <a:pPr indent="0" lvl="0" marL="0" rtl="0" algn="l">
              <a:lnSpc>
                <a:spcPct val="2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77" name="Google Shape;377;p47"/>
          <p:cNvPicPr preferRelativeResize="0"/>
          <p:nvPr/>
        </p:nvPicPr>
        <p:blipFill rotWithShape="1">
          <a:blip r:embed="rId3">
            <a:alphaModFix/>
          </a:blip>
          <a:srcRect b="0" l="53550" r="27108" t="0"/>
          <a:stretch/>
        </p:blipFill>
        <p:spPr>
          <a:xfrm>
            <a:off x="5151400" y="3228475"/>
            <a:ext cx="1146525" cy="152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47"/>
          <p:cNvPicPr preferRelativeResize="0"/>
          <p:nvPr/>
        </p:nvPicPr>
        <p:blipFill>
          <a:blip r:embed="rId4">
            <a:alphaModFix amt="97000"/>
          </a:blip>
          <a:stretch>
            <a:fillRect/>
          </a:stretch>
        </p:blipFill>
        <p:spPr>
          <a:xfrm>
            <a:off x="6773075" y="3418025"/>
            <a:ext cx="1293300" cy="129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77825" y="3554623"/>
            <a:ext cx="1265450" cy="115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p47"/>
          <p:cNvPicPr preferRelativeResize="0"/>
          <p:nvPr/>
        </p:nvPicPr>
        <p:blipFill rotWithShape="1">
          <a:blip r:embed="rId3">
            <a:alphaModFix/>
          </a:blip>
          <a:srcRect b="0" l="22796" r="46658" t="0"/>
          <a:stretch/>
        </p:blipFill>
        <p:spPr>
          <a:xfrm>
            <a:off x="639425" y="3361075"/>
            <a:ext cx="1675101" cy="140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37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37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37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37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37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9F9F1"/>
        </a:solidFill>
      </p:bgPr>
    </p:bg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Contributor Recap</a:t>
            </a:r>
            <a:endParaRPr/>
          </a:p>
        </p:txBody>
      </p:sp>
      <p:sp>
        <p:nvSpPr>
          <p:cNvPr id="386" name="Google Shape;386;p4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New contributors: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In-depth onboarding guide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Clear contributing guidelines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Digestible onboarding ideas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Controversial changes: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Town Halls?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#Player-Projects</a:t>
            </a:r>
            <a:endParaRPr/>
          </a:p>
          <a:p>
            <a:pPr indent="-3175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Design Documents</a:t>
            </a:r>
            <a:endParaRPr/>
          </a:p>
        </p:txBody>
      </p:sp>
      <p:pic>
        <p:nvPicPr>
          <p:cNvPr id="387" name="Google Shape;387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93900" y="2378125"/>
            <a:ext cx="2438400" cy="243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38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38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38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38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38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38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38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38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4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Maintainer Experience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9F9F1"/>
        </a:solidFill>
      </p:bgPr>
    </p:bg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5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Completely Free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All volunteer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People do what they want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‘When you code it’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Critical: don’t overextend</a:t>
            </a:r>
            <a:endParaRPr/>
          </a:p>
        </p:txBody>
      </p:sp>
      <p:sp>
        <p:nvSpPr>
          <p:cNvPr id="398" name="Google Shape;398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Combating Burnout</a:t>
            </a:r>
            <a:endParaRPr/>
          </a:p>
        </p:txBody>
      </p:sp>
      <p:pic>
        <p:nvPicPr>
          <p:cNvPr id="399" name="Google Shape;399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41525" y="2428875"/>
            <a:ext cx="2438400" cy="243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39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39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39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39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39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9F9F1"/>
        </a:solidFill>
      </p:bgPr>
    </p:bg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4" name="Google Shape;404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24550" y="1020975"/>
            <a:ext cx="2438400" cy="2438400"/>
          </a:xfrm>
          <a:prstGeom prst="rect">
            <a:avLst/>
          </a:prstGeom>
          <a:noFill/>
          <a:ln>
            <a:noFill/>
          </a:ln>
        </p:spPr>
      </p:pic>
      <p:sp>
        <p:nvSpPr>
          <p:cNvPr id="405" name="Google Shape;405;p51"/>
          <p:cNvSpPr txBox="1"/>
          <p:nvPr>
            <p:ph idx="1" type="body"/>
          </p:nvPr>
        </p:nvSpPr>
        <p:spPr>
          <a:xfrm>
            <a:off x="311700" y="1152475"/>
            <a:ext cx="5512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 new features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Address issue backlog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Large refactors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Take a break</a:t>
            </a:r>
            <a:endParaRPr/>
          </a:p>
        </p:txBody>
      </p:sp>
      <p:sp>
        <p:nvSpPr>
          <p:cNvPr id="406" name="Google Shape;406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Freezes</a:t>
            </a:r>
            <a:endParaRPr/>
          </a:p>
        </p:txBody>
      </p:sp>
      <p:pic>
        <p:nvPicPr>
          <p:cNvPr id="407" name="Google Shape;407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050" y="3687975"/>
            <a:ext cx="7581900" cy="129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24550" y="-76200"/>
            <a:ext cx="2438400" cy="365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500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500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40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40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40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40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9F9F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Prehistoric SS13</a:t>
            </a:r>
            <a:endParaRPr/>
          </a:p>
        </p:txBody>
      </p:sp>
      <p:pic>
        <p:nvPicPr>
          <p:cNvPr id="79" name="Google Shape;7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99514"/>
            <a:ext cx="2072008" cy="20719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72004" y="999514"/>
            <a:ext cx="2072008" cy="20719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44007" y="999514"/>
            <a:ext cx="2072008" cy="20719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16009" y="999514"/>
            <a:ext cx="2071996" cy="207198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288000" y="999514"/>
            <a:ext cx="856000" cy="20719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" y="3071529"/>
            <a:ext cx="2071980" cy="2071964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216024" y="3071506"/>
            <a:ext cx="2071980" cy="2071964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144024" y="3071507"/>
            <a:ext cx="2071980" cy="20719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072023" y="3071504"/>
            <a:ext cx="2071980" cy="2071964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287999" y="3071496"/>
            <a:ext cx="855975" cy="20719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9F9F1"/>
        </a:solidFill>
      </p:bgPr>
    </p:bg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Backlog</a:t>
            </a:r>
            <a:endParaRPr/>
          </a:p>
        </p:txBody>
      </p:sp>
      <p:sp>
        <p:nvSpPr>
          <p:cNvPr id="414" name="Google Shape;414;p5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Timely Reviewing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Difficult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Enlist community</a:t>
            </a:r>
            <a:endParaRPr/>
          </a:p>
        </p:txBody>
      </p:sp>
      <p:pic>
        <p:nvPicPr>
          <p:cNvPr id="415" name="Google Shape;415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38950" y="600075"/>
            <a:ext cx="1845200" cy="184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38425" y="2749550"/>
            <a:ext cx="6924676" cy="2308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41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41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41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500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9F9F1"/>
        </a:solidFill>
      </p:bgPr>
    </p:bg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Triage</a:t>
            </a:r>
            <a:endParaRPr/>
          </a:p>
        </p:txBody>
      </p:sp>
      <p:sp>
        <p:nvSpPr>
          <p:cNvPr id="422" name="Google Shape;422;p53"/>
          <p:cNvSpPr txBox="1"/>
          <p:nvPr>
            <p:ph idx="1" type="body"/>
          </p:nvPr>
        </p:nvSpPr>
        <p:spPr>
          <a:xfrm>
            <a:off x="311700" y="1152475"/>
            <a:ext cx="8520600" cy="192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Easy to join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Label PRs &amp; issues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Request reviews</a:t>
            </a:r>
            <a:endParaRPr/>
          </a:p>
        </p:txBody>
      </p:sp>
      <p:pic>
        <p:nvPicPr>
          <p:cNvPr id="423" name="Google Shape;423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7957" y="1017727"/>
            <a:ext cx="4824344" cy="49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60697" y="2447925"/>
            <a:ext cx="3771600" cy="2419025"/>
          </a:xfrm>
          <a:prstGeom prst="rect">
            <a:avLst/>
          </a:prstGeom>
          <a:noFill/>
          <a:ln>
            <a:noFill/>
          </a:ln>
        </p:spPr>
      </p:pic>
      <p:sp>
        <p:nvSpPr>
          <p:cNvPr id="425" name="Google Shape;425;p53"/>
          <p:cNvSpPr txBox="1"/>
          <p:nvPr/>
        </p:nvSpPr>
        <p:spPr>
          <a:xfrm>
            <a:off x="8741325" y="2234300"/>
            <a:ext cx="258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aseline="30000" lang="en" sz="1600">
                <a:solidFill>
                  <a:srgbClr val="595959"/>
                </a:solidFill>
              </a:rPr>
              <a:t>℗</a:t>
            </a:r>
            <a:endParaRPr/>
          </a:p>
        </p:txBody>
      </p:sp>
      <p:sp>
        <p:nvSpPr>
          <p:cNvPr id="426" name="Google Shape;426;p53"/>
          <p:cNvSpPr txBox="1"/>
          <p:nvPr/>
        </p:nvSpPr>
        <p:spPr>
          <a:xfrm>
            <a:off x="8741325" y="788050"/>
            <a:ext cx="258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aseline="30000" lang="en" sz="1600">
                <a:solidFill>
                  <a:srgbClr val="595959"/>
                </a:solidFill>
              </a:rPr>
              <a:t>℗</a:t>
            </a:r>
            <a:endParaRPr/>
          </a:p>
        </p:txBody>
      </p:sp>
      <p:sp>
        <p:nvSpPr>
          <p:cNvPr id="427" name="Google Shape;427;p53"/>
          <p:cNvSpPr txBox="1"/>
          <p:nvPr>
            <p:ph idx="1" type="body"/>
          </p:nvPr>
        </p:nvSpPr>
        <p:spPr>
          <a:xfrm>
            <a:off x="311700" y="2800775"/>
            <a:ext cx="8673000" cy="192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Simple form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Low barrier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42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42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42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42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42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9F9F1"/>
        </a:solidFill>
      </p:bgPr>
    </p:bg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5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>
                <a:solidFill>
                  <a:schemeClr val="lt1"/>
                </a:solidFill>
              </a:rPr>
              <a:t>Area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>
                <a:solidFill>
                  <a:schemeClr val="lt1"/>
                </a:solidFill>
              </a:rPr>
              <a:t>Category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Status</a:t>
            </a:r>
            <a:endParaRPr/>
          </a:p>
        </p:txBody>
      </p:sp>
      <p:sp>
        <p:nvSpPr>
          <p:cNvPr id="433" name="Google Shape;433;p5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>
                <a:solidFill>
                  <a:schemeClr val="lt1"/>
                </a:solidFill>
              </a:rPr>
              <a:t>Area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Category</a:t>
            </a:r>
            <a:endParaRPr/>
          </a:p>
        </p:txBody>
      </p:sp>
      <p:sp>
        <p:nvSpPr>
          <p:cNvPr id="434" name="Google Shape;434;p5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Area</a:t>
            </a:r>
            <a:endParaRPr/>
          </a:p>
        </p:txBody>
      </p:sp>
      <p:sp>
        <p:nvSpPr>
          <p:cNvPr id="435" name="Google Shape;435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Organization</a:t>
            </a:r>
            <a:endParaRPr/>
          </a:p>
        </p:txBody>
      </p:sp>
      <p:pic>
        <p:nvPicPr>
          <p:cNvPr id="436" name="Google Shape;436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90537" y="311950"/>
            <a:ext cx="599088" cy="3128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" name="Google Shape;437;p54"/>
          <p:cNvPicPr preferRelativeResize="0"/>
          <p:nvPr/>
        </p:nvPicPr>
        <p:blipFill rotWithShape="1">
          <a:blip r:embed="rId4">
            <a:alphaModFix/>
          </a:blip>
          <a:srcRect b="3892" l="0" r="0" t="0"/>
          <a:stretch/>
        </p:blipFill>
        <p:spPr>
          <a:xfrm>
            <a:off x="7537550" y="1041402"/>
            <a:ext cx="528550" cy="312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p54"/>
          <p:cNvPicPr preferRelativeResize="0"/>
          <p:nvPr/>
        </p:nvPicPr>
        <p:blipFill rotWithShape="1">
          <a:blip r:embed="rId5">
            <a:alphaModFix/>
          </a:blip>
          <a:srcRect b="0" l="0" r="5695" t="0"/>
          <a:stretch/>
        </p:blipFill>
        <p:spPr>
          <a:xfrm>
            <a:off x="8114025" y="1850225"/>
            <a:ext cx="810900" cy="2981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p5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67325" y="2809875"/>
            <a:ext cx="2438400" cy="243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9F9F1"/>
        </a:solidFill>
      </p:bgPr>
    </p:bg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Organization</a:t>
            </a:r>
            <a:endParaRPr/>
          </a:p>
        </p:txBody>
      </p:sp>
      <p:sp>
        <p:nvSpPr>
          <p:cNvPr id="445" name="Google Shape;445;p55"/>
          <p:cNvSpPr txBox="1"/>
          <p:nvPr>
            <p:ph idx="1" type="body"/>
          </p:nvPr>
        </p:nvSpPr>
        <p:spPr>
          <a:xfrm>
            <a:off x="311700" y="1152475"/>
            <a:ext cx="8520600" cy="171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Area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Category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Status</a:t>
            </a:r>
            <a:endParaRPr/>
          </a:p>
        </p:txBody>
      </p:sp>
      <p:pic>
        <p:nvPicPr>
          <p:cNvPr id="446" name="Google Shape;446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90537" y="311950"/>
            <a:ext cx="599088" cy="3128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" name="Google Shape;447;p55"/>
          <p:cNvPicPr preferRelativeResize="0"/>
          <p:nvPr/>
        </p:nvPicPr>
        <p:blipFill rotWithShape="1">
          <a:blip r:embed="rId4">
            <a:alphaModFix/>
          </a:blip>
          <a:srcRect b="3892" l="0" r="0" t="0"/>
          <a:stretch/>
        </p:blipFill>
        <p:spPr>
          <a:xfrm>
            <a:off x="7537550" y="1041402"/>
            <a:ext cx="528550" cy="312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8" name="Google Shape;448;p55"/>
          <p:cNvPicPr preferRelativeResize="0"/>
          <p:nvPr/>
        </p:nvPicPr>
        <p:blipFill rotWithShape="1">
          <a:blip r:embed="rId5">
            <a:alphaModFix/>
          </a:blip>
          <a:srcRect b="0" l="0" r="5695" t="0"/>
          <a:stretch/>
        </p:blipFill>
        <p:spPr>
          <a:xfrm>
            <a:off x="8114025" y="1850225"/>
            <a:ext cx="810900" cy="2981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9" name="Google Shape;449;p5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67325" y="2809875"/>
            <a:ext cx="2438400" cy="2438400"/>
          </a:xfrm>
          <a:prstGeom prst="rect">
            <a:avLst/>
          </a:prstGeom>
          <a:noFill/>
          <a:ln>
            <a:noFill/>
          </a:ln>
        </p:spPr>
      </p:pic>
      <p:sp>
        <p:nvSpPr>
          <p:cNvPr id="450" name="Google Shape;450;p55"/>
          <p:cNvSpPr txBox="1"/>
          <p:nvPr>
            <p:ph idx="1" type="body"/>
          </p:nvPr>
        </p:nvSpPr>
        <p:spPr>
          <a:xfrm>
            <a:off x="311700" y="2086850"/>
            <a:ext cx="8520600" cy="261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‘S-Ready-For-Final-Review’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Community Reviews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45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45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45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9F9F1"/>
        </a:solidFill>
      </p:bgPr>
    </p:bg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Maintainer Recap</a:t>
            </a:r>
            <a:endParaRPr/>
          </a:p>
        </p:txBody>
      </p:sp>
      <p:sp>
        <p:nvSpPr>
          <p:cNvPr id="456" name="Google Shape;456;p5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Burnout</a:t>
            </a:r>
            <a:endParaRPr/>
          </a:p>
          <a:p>
            <a:pPr indent="-3175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Feature Freezes (breaks)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Enlist the community!</a:t>
            </a:r>
            <a:endParaRPr/>
          </a:p>
          <a:p>
            <a:pPr indent="-3175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Triage Team</a:t>
            </a:r>
            <a:endParaRPr/>
          </a:p>
          <a:p>
            <a:pPr indent="-3175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Community Review</a:t>
            </a:r>
            <a:endParaRPr/>
          </a:p>
        </p:txBody>
      </p:sp>
      <p:pic>
        <p:nvPicPr>
          <p:cNvPr id="457" name="Google Shape;457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18050" y="2676525"/>
            <a:ext cx="2114250" cy="211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45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45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45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45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45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9F9F1"/>
        </a:solidFill>
      </p:bgPr>
    </p:bg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Closing Thoughts</a:t>
            </a:r>
            <a:endParaRPr/>
          </a:p>
        </p:txBody>
      </p:sp>
      <p:sp>
        <p:nvSpPr>
          <p:cNvPr id="463" name="Google Shape;463;p5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 challenge</a:t>
            </a:r>
            <a:endParaRPr/>
          </a:p>
          <a:p>
            <a:pPr indent="-3175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But </a:t>
            </a:r>
            <a:r>
              <a:rPr lang="en"/>
              <a:t>achievable</a:t>
            </a:r>
            <a:r>
              <a:rPr lang="en"/>
              <a:t>!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Try out community ideas!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Open-source rocks!</a:t>
            </a:r>
            <a:endParaRPr/>
          </a:p>
        </p:txBody>
      </p:sp>
      <p:pic>
        <p:nvPicPr>
          <p:cNvPr id="464" name="Google Shape;464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93900" y="2360750"/>
            <a:ext cx="2438400" cy="243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5" name="Google Shape;465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38800" y="2208350"/>
            <a:ext cx="2743200" cy="274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46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46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46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46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9F9F1"/>
        </a:solidFill>
      </p:bgPr>
    </p:bg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Acknowledgements</a:t>
            </a:r>
            <a:endParaRPr/>
          </a:p>
        </p:txBody>
      </p:sp>
      <p:sp>
        <p:nvSpPr>
          <p:cNvPr id="471" name="Google Shape;471;p58"/>
          <p:cNvSpPr txBox="1"/>
          <p:nvPr>
            <p:ph idx="1" type="body"/>
          </p:nvPr>
        </p:nvSpPr>
        <p:spPr>
          <a:xfrm>
            <a:off x="311700" y="1152475"/>
            <a:ext cx="8520600" cy="211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t/>
            </a:r>
            <a:endParaRPr b="1" sz="2242"/>
          </a:p>
          <a:p>
            <a:pPr indent="0" lvl="0" marL="0" rtl="0" algn="ctr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1018"/>
              <a:buNone/>
            </a:pPr>
            <a:r>
              <a:rPr b="1" lang="en" sz="2705"/>
              <a:t>Team &amp; Community!</a:t>
            </a:r>
            <a:endParaRPr sz="1965"/>
          </a:p>
        </p:txBody>
      </p:sp>
      <p:sp>
        <p:nvSpPr>
          <p:cNvPr id="472" name="Google Shape;472;p58"/>
          <p:cNvSpPr txBox="1"/>
          <p:nvPr/>
        </p:nvSpPr>
        <p:spPr>
          <a:xfrm>
            <a:off x="580950" y="2571750"/>
            <a:ext cx="7982100" cy="22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2"/>
                </a:solidFill>
              </a:rPr>
              <a:t>For more: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2"/>
                </a:solidFill>
              </a:rPr>
              <a:t>Alice Cecile: </a:t>
            </a:r>
            <a:r>
              <a:rPr lang="en" sz="1500">
                <a:solidFill>
                  <a:schemeClr val="dk2"/>
                </a:solidFill>
              </a:rPr>
              <a:t>Your Open Source Repo Needs A Project Manager @ RustConf</a:t>
            </a:r>
            <a:endParaRPr sz="1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2"/>
                </a:solidFill>
              </a:rPr>
              <a:t>Pepper Riemer: </a:t>
            </a:r>
            <a:r>
              <a:rPr lang="en">
                <a:solidFill>
                  <a:schemeClr val="dk2"/>
                </a:solidFill>
              </a:rPr>
              <a:t>Space Station 13: Behind one of the Largest Open Source Games @ GDC</a:t>
            </a:r>
            <a:endParaRPr/>
          </a:p>
        </p:txBody>
      </p:sp>
      <p:pic>
        <p:nvPicPr>
          <p:cNvPr id="473" name="Google Shape;473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875" y="3838575"/>
            <a:ext cx="1466850" cy="146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" name="Google Shape;474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96200" y="3838575"/>
            <a:ext cx="1466850" cy="146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5" name="Google Shape;475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38575" y="3838575"/>
            <a:ext cx="1466850" cy="1466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9F9F1"/>
        </a:solidFill>
      </p:bgPr>
    </p:bg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Attributions</a:t>
            </a:r>
            <a:endParaRPr/>
          </a:p>
        </p:txBody>
      </p:sp>
      <p:sp>
        <p:nvSpPr>
          <p:cNvPr id="481" name="Google Shape;481;p5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Sprites by </a:t>
            </a:r>
            <a:r>
              <a:rPr lang="en" u="sng">
                <a:solidFill>
                  <a:schemeClr val="hlink"/>
                </a:solidFill>
                <a:hlinkClick r:id="rId3"/>
              </a:rPr>
              <a:t>Goonstation</a:t>
            </a:r>
            <a:r>
              <a:rPr lang="en"/>
              <a:t> Contributors / CC-BY-NC-SA 3.0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4"/>
              </a:rPr>
              <a:t>Twemoji</a:t>
            </a:r>
            <a:r>
              <a:rPr lang="en"/>
              <a:t> </a:t>
            </a:r>
            <a:r>
              <a:rPr lang="en"/>
              <a:t>by Twitter / CC-BY 4.0</a:t>
            </a:r>
            <a:endParaRPr sz="1400"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82" name="Google Shape;482;p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67475" y="2505075"/>
            <a:ext cx="2438400" cy="243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6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Thanks!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88" name="Google Shape;488;p60"/>
          <p:cNvSpPr txBox="1"/>
          <p:nvPr/>
        </p:nvSpPr>
        <p:spPr>
          <a:xfrm>
            <a:off x="49275" y="4594615"/>
            <a:ext cx="5983200" cy="11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1"/>
                </a:solidFill>
              </a:rPr>
              <a:t>github.com/Kai-Richardson/fossy23</a:t>
            </a:r>
            <a:endParaRPr sz="2200">
              <a:solidFill>
                <a:schemeClr val="lt1"/>
              </a:solidFill>
            </a:endParaRPr>
          </a:p>
        </p:txBody>
      </p:sp>
      <p:sp>
        <p:nvSpPr>
          <p:cNvPr id="489" name="Google Shape;489;p60"/>
          <p:cNvSpPr txBox="1"/>
          <p:nvPr/>
        </p:nvSpPr>
        <p:spPr>
          <a:xfrm>
            <a:off x="1358393" y="4542522"/>
            <a:ext cx="321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aseline="30000" lang="en" sz="1600">
                <a:solidFill>
                  <a:srgbClr val="F9F9F1"/>
                </a:solidFill>
              </a:rPr>
              <a:t>℗</a:t>
            </a:r>
            <a:endParaRPr>
              <a:solidFill>
                <a:srgbClr val="F9F9F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9F9F1"/>
        </a:solid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Forks…</a:t>
            </a:r>
            <a:endParaRPr/>
          </a:p>
        </p:txBody>
      </p:sp>
      <p:pic>
        <p:nvPicPr>
          <p:cNvPr id="94" name="Google Shape;9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" y="3071529"/>
            <a:ext cx="2071980" cy="2071964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" y="999550"/>
            <a:ext cx="2071976" cy="2071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71978" y="999550"/>
            <a:ext cx="2071976" cy="2071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15927" y="999550"/>
            <a:ext cx="2071976" cy="2071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143950" y="999550"/>
            <a:ext cx="2071976" cy="2071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287897" y="999550"/>
            <a:ext cx="855982" cy="2071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216024" y="3071506"/>
            <a:ext cx="2071980" cy="20719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144024" y="3071507"/>
            <a:ext cx="2071980" cy="20719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072023" y="3071504"/>
            <a:ext cx="2071980" cy="20719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287999" y="3071496"/>
            <a:ext cx="855975" cy="20719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9F9F1"/>
        </a:solid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" y="999563"/>
            <a:ext cx="2071952" cy="2071952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More forks…</a:t>
            </a:r>
            <a:endParaRPr/>
          </a:p>
        </p:txBody>
      </p:sp>
      <p:pic>
        <p:nvPicPr>
          <p:cNvPr id="110" name="Google Shape;11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71970" y="999575"/>
            <a:ext cx="2071948" cy="20719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44009" y="999575"/>
            <a:ext cx="2071952" cy="2071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15948" y="999577"/>
            <a:ext cx="2071948" cy="2071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287973" y="999565"/>
            <a:ext cx="855975" cy="2071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287972" y="3071515"/>
            <a:ext cx="855975" cy="2071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5" y="3071527"/>
            <a:ext cx="2071952" cy="20719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071973" y="3071527"/>
            <a:ext cx="2071948" cy="2071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112876" y="3071514"/>
            <a:ext cx="2071952" cy="20719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8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215952" y="3071513"/>
            <a:ext cx="2071952" cy="20719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9F9F1"/>
        </a:soli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That’s a lot of forks…</a:t>
            </a:r>
            <a:endParaRPr/>
          </a:p>
        </p:txBody>
      </p:sp>
      <p:pic>
        <p:nvPicPr>
          <p:cNvPr id="124" name="Google Shape;12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7973" y="999565"/>
            <a:ext cx="855975" cy="2071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071550"/>
            <a:ext cx="2071948" cy="2071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71949" y="3071550"/>
            <a:ext cx="2071948" cy="2071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43899" y="3071550"/>
            <a:ext cx="2071952" cy="2071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15850" y="3071551"/>
            <a:ext cx="2071948" cy="2071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287798" y="3071540"/>
            <a:ext cx="855975" cy="2071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0" y="999575"/>
            <a:ext cx="2071948" cy="20719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071950" y="999600"/>
            <a:ext cx="2071948" cy="2071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143900" y="999600"/>
            <a:ext cx="2071948" cy="20719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9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215850" y="999575"/>
            <a:ext cx="2071948" cy="20719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9F9F1"/>
        </a:solidFill>
      </p:bgPr>
    </p:bg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75" y="999575"/>
            <a:ext cx="2071952" cy="20719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87973" y="999565"/>
            <a:ext cx="855975" cy="2071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3071550"/>
            <a:ext cx="2071948" cy="2071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071949" y="3071550"/>
            <a:ext cx="2071948" cy="2071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143899" y="3071550"/>
            <a:ext cx="2071952" cy="2071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215850" y="3071551"/>
            <a:ext cx="2071948" cy="2071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287798" y="3071540"/>
            <a:ext cx="855975" cy="2071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0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071950" y="999600"/>
            <a:ext cx="2071948" cy="2071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215850" y="999575"/>
            <a:ext cx="2071948" cy="2071952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SS13 Today</a:t>
            </a:r>
            <a:endParaRPr/>
          </a:p>
        </p:txBody>
      </p:sp>
      <p:cxnSp>
        <p:nvCxnSpPr>
          <p:cNvPr id="148" name="Google Shape;148;p20"/>
          <p:cNvCxnSpPr/>
          <p:nvPr/>
        </p:nvCxnSpPr>
        <p:spPr>
          <a:xfrm>
            <a:off x="549075" y="1484900"/>
            <a:ext cx="499500" cy="242700"/>
          </a:xfrm>
          <a:prstGeom prst="straightConnector1">
            <a:avLst/>
          </a:prstGeom>
          <a:noFill/>
          <a:ln cap="flat" cmpd="sng" w="28575">
            <a:solidFill>
              <a:srgbClr val="4A86E8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49" name="Google Shape;149;p20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143813" y="999600"/>
            <a:ext cx="2071952" cy="2071952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0"/>
          <p:cNvSpPr/>
          <p:nvPr/>
        </p:nvSpPr>
        <p:spPr>
          <a:xfrm>
            <a:off x="1087500" y="1750950"/>
            <a:ext cx="634200" cy="3261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9F9F1"/>
        </a:solid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1"/>
          <p:cNvSpPr txBox="1"/>
          <p:nvPr>
            <p:ph idx="1" type="body"/>
          </p:nvPr>
        </p:nvSpPr>
        <p:spPr>
          <a:xfrm>
            <a:off x="311700" y="1017725"/>
            <a:ext cx="8520600" cy="182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Small </a:t>
            </a:r>
            <a:r>
              <a:rPr lang="en" sz="1200"/>
              <a:t>(~3%)</a:t>
            </a:r>
            <a:r>
              <a:rPr lang="en"/>
              <a:t> secret submodule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Server-Side Extension?</a:t>
            </a:r>
            <a:endParaRPr sz="1600"/>
          </a:p>
        </p:txBody>
      </p:sp>
      <p:sp>
        <p:nvSpPr>
          <p:cNvPr id="156" name="Google Shape;156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Open Source</a:t>
            </a:r>
            <a:endParaRPr/>
          </a:p>
        </p:txBody>
      </p:sp>
      <p:sp>
        <p:nvSpPr>
          <p:cNvPr id="157" name="Google Shape;157;p21"/>
          <p:cNvSpPr txBox="1"/>
          <p:nvPr>
            <p:ph idx="1" type="body"/>
          </p:nvPr>
        </p:nvSpPr>
        <p:spPr>
          <a:xfrm>
            <a:off x="311700" y="1152475"/>
            <a:ext cx="8520600" cy="64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April 1st, 2020</a:t>
            </a:r>
            <a:endParaRPr sz="1600"/>
          </a:p>
        </p:txBody>
      </p:sp>
      <p:pic>
        <p:nvPicPr>
          <p:cNvPr id="158" name="Google Shape;15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56450" y="119450"/>
            <a:ext cx="2378625" cy="2604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1"/>
          <p:cNvPicPr preferRelativeResize="0"/>
          <p:nvPr/>
        </p:nvPicPr>
        <p:blipFill rotWithShape="1">
          <a:blip r:embed="rId4">
            <a:alphaModFix/>
          </a:blip>
          <a:srcRect b="0" l="0" r="50482" t="0"/>
          <a:stretch/>
        </p:blipFill>
        <p:spPr>
          <a:xfrm>
            <a:off x="5475750" y="2960175"/>
            <a:ext cx="3559326" cy="1821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2700019">
            <a:off x="4739332" y="1799015"/>
            <a:ext cx="1961666" cy="6865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5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5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5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5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9F9F1"/>
      </a:lt1>
      <a:dk2>
        <a:srgbClr val="595959"/>
      </a:dk2>
      <a:lt2>
        <a:srgbClr val="595959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